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35"/>
  </p:notesMasterIdLst>
  <p:sldIdLst>
    <p:sldId id="256" r:id="rId2"/>
    <p:sldId id="257" r:id="rId3"/>
    <p:sldId id="258" r:id="rId4"/>
    <p:sldId id="276" r:id="rId5"/>
    <p:sldId id="259" r:id="rId6"/>
    <p:sldId id="260" r:id="rId7"/>
    <p:sldId id="277" r:id="rId8"/>
    <p:sldId id="298" r:id="rId9"/>
    <p:sldId id="299" r:id="rId10"/>
    <p:sldId id="300" r:id="rId11"/>
    <p:sldId id="301" r:id="rId12"/>
    <p:sldId id="302" r:id="rId13"/>
    <p:sldId id="303" r:id="rId14"/>
    <p:sldId id="304" r:id="rId15"/>
    <p:sldId id="305" r:id="rId16"/>
    <p:sldId id="306" r:id="rId17"/>
    <p:sldId id="278" r:id="rId18"/>
    <p:sldId id="279" r:id="rId19"/>
    <p:sldId id="280" r:id="rId20"/>
    <p:sldId id="282" r:id="rId21"/>
    <p:sldId id="286" r:id="rId22"/>
    <p:sldId id="283" r:id="rId23"/>
    <p:sldId id="285" r:id="rId24"/>
    <p:sldId id="287" r:id="rId25"/>
    <p:sldId id="288" r:id="rId26"/>
    <p:sldId id="289" r:id="rId27"/>
    <p:sldId id="290" r:id="rId28"/>
    <p:sldId id="291" r:id="rId29"/>
    <p:sldId id="292" r:id="rId30"/>
    <p:sldId id="293" r:id="rId31"/>
    <p:sldId id="294" r:id="rId32"/>
    <p:sldId id="295" r:id="rId33"/>
    <p:sldId id="296"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601" autoAdjust="0"/>
    <p:restoredTop sz="94660"/>
  </p:normalViewPr>
  <p:slideViewPr>
    <p:cSldViewPr>
      <p:cViewPr varScale="1">
        <p:scale>
          <a:sx n="63" d="100"/>
          <a:sy n="63" d="100"/>
        </p:scale>
        <p:origin x="-102" y="-18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475CC10-29B2-4102-8A85-34F351CD5218}" type="datetimeFigureOut">
              <a:rPr lang="en-US" smtClean="0"/>
              <a:t>3/23/2017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AE88B7-60FD-4590-ACC7-01E2E8BC84D9}" type="slidenum">
              <a:rPr lang="en-US" smtClean="0"/>
              <a:t>‹#›</a:t>
            </a:fld>
            <a:endParaRPr lang="en-US"/>
          </a:p>
        </p:txBody>
      </p:sp>
    </p:spTree>
    <p:extLst>
      <p:ext uri="{BB962C8B-B14F-4D97-AF65-F5344CB8AC3E}">
        <p14:creationId xmlns:p14="http://schemas.microsoft.com/office/powerpoint/2010/main" val="38179476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a:t>
            </a:fld>
            <a:endParaRPr lang="en-US"/>
          </a:p>
        </p:txBody>
      </p:sp>
    </p:spTree>
    <p:extLst>
      <p:ext uri="{BB962C8B-B14F-4D97-AF65-F5344CB8AC3E}">
        <p14:creationId xmlns:p14="http://schemas.microsoft.com/office/powerpoint/2010/main" val="4783772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7</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8</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9</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10</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11</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12</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13</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14</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15</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16</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17</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18</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19</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20</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21</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22</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23</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24</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25</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26</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27</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28</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29</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30</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31</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32</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33</a:t>
            </a:fld>
            <a:endParaRPr lang="en-US"/>
          </a:p>
        </p:txBody>
      </p:sp>
    </p:spTree>
    <p:extLst>
      <p:ext uri="{BB962C8B-B14F-4D97-AF65-F5344CB8AC3E}">
        <p14:creationId xmlns:p14="http://schemas.microsoft.com/office/powerpoint/2010/main" val="4067332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FF53C14-5DF9-4959-822C-1ADC31B829AF}" type="datetimeFigureOut">
              <a:rPr lang="en-US" smtClean="0"/>
              <a:t>3/23/2017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CC2C386C-72B4-4515-8283-8639C88B2741}"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F53C14-5DF9-4959-822C-1ADC31B829AF}" type="datetimeFigureOut">
              <a:rPr lang="en-US" smtClean="0"/>
              <a:t>3/23/2017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FF53C14-5DF9-4959-822C-1ADC31B829AF}" type="datetimeFigureOut">
              <a:rPr lang="en-US" smtClean="0"/>
              <a:t>3/23/2017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FF53C14-5DF9-4959-822C-1ADC31B829AF}" type="datetimeFigureOut">
              <a:rPr lang="en-US" smtClean="0"/>
              <a:t>3/23/2017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FF53C14-5DF9-4959-822C-1ADC31B829AF}" type="datetimeFigureOut">
              <a:rPr lang="en-US" smtClean="0"/>
              <a:t>3/23/2017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FF53C14-5DF9-4959-822C-1ADC31B829AF}" type="datetimeFigureOut">
              <a:rPr lang="en-US" smtClean="0"/>
              <a:t>3/23/2017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F53C14-5DF9-4959-822C-1ADC31B829AF}" type="datetimeFigureOut">
              <a:rPr lang="en-US" smtClean="0"/>
              <a:t>3/23/2017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FF53C14-5DF9-4959-822C-1ADC31B829AF}" type="datetimeFigureOut">
              <a:rPr lang="en-US" smtClean="0"/>
              <a:t>3/23/2017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FF53C14-5DF9-4959-822C-1ADC31B829AF}" type="datetimeFigureOut">
              <a:rPr lang="en-US" smtClean="0"/>
              <a:t>3/23/2017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CC2C386C-72B4-4515-8283-8639C88B2741}"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F53C14-5DF9-4959-822C-1ADC31B829AF}" type="datetimeFigureOut">
              <a:rPr lang="en-US" smtClean="0"/>
              <a:t>3/23/2017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F53C14-5DF9-4959-822C-1ADC31B829AF}" type="datetimeFigureOut">
              <a:rPr lang="en-US" smtClean="0"/>
              <a:t>3/23/2017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FF53C14-5DF9-4959-822C-1ADC31B829AF}" type="datetimeFigureOut">
              <a:rPr lang="en-US" smtClean="0"/>
              <a:t>3/23/2017</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CC2C386C-72B4-4515-8283-8639C88B2741}"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228600"/>
            <a:ext cx="8686800" cy="5029200"/>
          </a:xfrm>
        </p:spPr>
        <p:txBody>
          <a:bodyPr>
            <a:noAutofit/>
          </a:bodyPr>
          <a:lstStyle/>
          <a:p>
            <a:pPr algn="ctr">
              <a:spcBef>
                <a:spcPts val="600"/>
              </a:spcBef>
              <a:spcAft>
                <a:spcPts val="600"/>
              </a:spcAft>
            </a:pPr>
            <a:r>
              <a:rPr lang="en-US" sz="4400" b="1" smtClean="0">
                <a:solidFill>
                  <a:srgbClr val="FFFF00"/>
                </a:solidFill>
                <a:latin typeface="+mn-lt"/>
                <a:cs typeface="Arial" pitchFamily="34" charset="0"/>
              </a:rPr>
              <a:t>CHƯƠNG TRÌNH HỌP TOÀN </a:t>
            </a:r>
            <a:br>
              <a:rPr lang="en-US" sz="4400" b="1" smtClean="0">
                <a:solidFill>
                  <a:srgbClr val="FFFF00"/>
                </a:solidFill>
                <a:latin typeface="+mn-lt"/>
                <a:cs typeface="Arial" pitchFamily="34" charset="0"/>
              </a:rPr>
            </a:br>
            <a:r>
              <a:rPr lang="en-US" sz="4400" b="1" smtClean="0">
                <a:solidFill>
                  <a:srgbClr val="FFFF00"/>
                </a:solidFill>
                <a:latin typeface="+mn-lt"/>
                <a:cs typeface="Arial" pitchFamily="34" charset="0"/>
              </a:rPr>
              <a:t>THỂ </a:t>
            </a:r>
            <a:r>
              <a:rPr lang="en-US" sz="4400" b="1" smtClean="0">
                <a:solidFill>
                  <a:srgbClr val="FFFF00"/>
                </a:solidFill>
                <a:latin typeface="+mn-lt"/>
                <a:cs typeface="Arial" pitchFamily="34" charset="0"/>
              </a:rPr>
              <a:t>HSSV LƯU TRÚ TẠI KTX</a:t>
            </a:r>
            <a:br>
              <a:rPr lang="en-US" sz="4400" b="1" smtClean="0">
                <a:solidFill>
                  <a:srgbClr val="FFFF00"/>
                </a:solidFill>
                <a:latin typeface="+mn-lt"/>
                <a:cs typeface="Arial" pitchFamily="34" charset="0"/>
              </a:rPr>
            </a:br>
            <a:r>
              <a:rPr lang="en-US" sz="4400" b="1" smtClean="0">
                <a:solidFill>
                  <a:srgbClr val="FFFF00"/>
                </a:solidFill>
                <a:latin typeface="+mn-lt"/>
                <a:cs typeface="Arial" pitchFamily="34" charset="0"/>
              </a:rPr>
              <a:t>VỚI LÃNG ĐẠO NHÀ TRƯỜNG</a:t>
            </a:r>
            <a:r>
              <a:rPr lang="en-US" sz="4400" b="1" smtClean="0">
                <a:solidFill>
                  <a:srgbClr val="FFFF00"/>
                </a:solidFill>
                <a:latin typeface="+mn-lt"/>
                <a:cs typeface="Arial" pitchFamily="34" charset="0"/>
              </a:rPr>
              <a:t/>
            </a:r>
            <a:br>
              <a:rPr lang="en-US" sz="4400" b="1" smtClean="0">
                <a:solidFill>
                  <a:srgbClr val="FFFF00"/>
                </a:solidFill>
                <a:latin typeface="+mn-lt"/>
                <a:cs typeface="Arial" pitchFamily="34" charset="0"/>
              </a:rPr>
            </a:br>
            <a:r>
              <a:rPr lang="en-US" sz="1200" b="1" smtClean="0">
                <a:solidFill>
                  <a:srgbClr val="FFFF00"/>
                </a:solidFill>
                <a:latin typeface="+mn-lt"/>
                <a:cs typeface="Arial" pitchFamily="34" charset="0"/>
              </a:rPr>
              <a:t/>
            </a:r>
            <a:br>
              <a:rPr lang="en-US" sz="1200" b="1" smtClean="0">
                <a:solidFill>
                  <a:srgbClr val="FFFF00"/>
                </a:solidFill>
                <a:latin typeface="+mn-lt"/>
                <a:cs typeface="Arial" pitchFamily="34" charset="0"/>
              </a:rPr>
            </a:br>
            <a:endParaRPr lang="en-US" sz="6000" b="1">
              <a:solidFill>
                <a:srgbClr val="FFFF00"/>
              </a:solidFill>
              <a:latin typeface="+mn-lt"/>
            </a:endParaRPr>
          </a:p>
        </p:txBody>
      </p:sp>
    </p:spTree>
    <p:extLst>
      <p:ext uri="{BB962C8B-B14F-4D97-AF65-F5344CB8AC3E}">
        <p14:creationId xmlns:p14="http://schemas.microsoft.com/office/powerpoint/2010/main" val="28865655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13657" y="243114"/>
            <a:ext cx="7772400" cy="1143000"/>
          </a:xfrm>
        </p:spPr>
        <p:txBody>
          <a:bodyPr>
            <a:noAutofit/>
          </a:bodyPr>
          <a:lstStyle/>
          <a:p>
            <a:pPr algn="l"/>
            <a:r>
              <a:rPr lang="en-US" sz="3600" b="1" smtClean="0">
                <a:solidFill>
                  <a:srgbClr val="66FF33"/>
                </a:solidFill>
                <a:latin typeface="Arial" pitchFamily="34" charset="0"/>
                <a:cs typeface="Arial" pitchFamily="34" charset="0"/>
              </a:rPr>
              <a:t>NỘI DUNG</a:t>
            </a:r>
            <a:r>
              <a:rPr lang="en-US" sz="3600">
                <a:solidFill>
                  <a:srgbClr val="66FF33"/>
                </a:solidFill>
                <a:latin typeface="Arial" pitchFamily="34" charset="0"/>
                <a:cs typeface="Arial" pitchFamily="34" charset="0"/>
              </a:rPr>
              <a:t/>
            </a:r>
            <a:br>
              <a:rPr lang="en-US" sz="3600">
                <a:solidFill>
                  <a:srgbClr val="66FF33"/>
                </a:solidFill>
                <a:latin typeface="Arial" pitchFamily="34" charset="0"/>
                <a:cs typeface="Arial" pitchFamily="34" charset="0"/>
              </a:rPr>
            </a:br>
            <a:r>
              <a:rPr lang="en-US" sz="3600" smtClean="0">
                <a:solidFill>
                  <a:srgbClr val="66FF33"/>
                </a:solidFill>
                <a:latin typeface="Arial" pitchFamily="34" charset="0"/>
                <a:cs typeface="Arial" pitchFamily="34" charset="0"/>
              </a:rPr>
              <a:t>	</a:t>
            </a:r>
            <a:endParaRPr lang="en-US" sz="3600">
              <a:solidFill>
                <a:srgbClr val="66FF33"/>
              </a:solidFill>
              <a:latin typeface="Arial" pitchFamily="34" charset="0"/>
              <a:cs typeface="Arial" pitchFamily="34" charset="0"/>
            </a:endParaRPr>
          </a:p>
        </p:txBody>
      </p:sp>
      <p:sp>
        <p:nvSpPr>
          <p:cNvPr id="2" name="Rectangle 1"/>
          <p:cNvSpPr/>
          <p:nvPr/>
        </p:nvSpPr>
        <p:spPr>
          <a:xfrm>
            <a:off x="381000" y="1066800"/>
            <a:ext cx="8534400" cy="5262979"/>
          </a:xfrm>
          <a:prstGeom prst="rect">
            <a:avLst/>
          </a:prstGeom>
        </p:spPr>
        <p:txBody>
          <a:bodyPr wrap="square">
            <a:spAutoFit/>
          </a:bodyPr>
          <a:lstStyle/>
          <a:p>
            <a:pPr algn="just">
              <a:spcBef>
                <a:spcPts val="800"/>
              </a:spcBef>
              <a:spcAft>
                <a:spcPts val="800"/>
              </a:spcAft>
            </a:pPr>
            <a:r>
              <a:rPr lang="en-US" sz="3200" b="1">
                <a:solidFill>
                  <a:srgbClr val="FFFF00"/>
                </a:solidFill>
                <a:latin typeface="Arial" pitchFamily="34" charset="0"/>
                <a:cs typeface="Arial" pitchFamily="34" charset="0"/>
              </a:rPr>
              <a:t>I</a:t>
            </a:r>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Tuyên bố lý do</a:t>
            </a:r>
          </a:p>
          <a:p>
            <a:pPr algn="just">
              <a:spcBef>
                <a:spcPts val="800"/>
              </a:spcBef>
              <a:spcAft>
                <a:spcPts val="800"/>
              </a:spcAft>
            </a:pPr>
            <a:r>
              <a:rPr lang="en-US" sz="3200" b="1" smtClean="0">
                <a:solidFill>
                  <a:srgbClr val="FFFF00"/>
                </a:solidFill>
                <a:latin typeface="Arial" pitchFamily="34" charset="0"/>
                <a:cs typeface="Arial" pitchFamily="34" charset="0"/>
              </a:rPr>
              <a:t>II/ </a:t>
            </a:r>
            <a:r>
              <a:rPr lang="en-US" sz="3200" b="1">
                <a:solidFill>
                  <a:srgbClr val="FFFF00"/>
                </a:solidFill>
                <a:latin typeface="Arial" pitchFamily="34" charset="0"/>
                <a:cs typeface="Arial" pitchFamily="34" charset="0"/>
              </a:rPr>
              <a:t>Giới thiệu đại biểu</a:t>
            </a:r>
          </a:p>
          <a:p>
            <a:pPr marL="396875" indent="-396875" algn="just">
              <a:spcBef>
                <a:spcPts val="800"/>
              </a:spcBef>
              <a:spcAft>
                <a:spcPts val="800"/>
              </a:spcAft>
            </a:pPr>
            <a:r>
              <a:rPr lang="en-US" sz="3200" b="1" smtClean="0">
                <a:solidFill>
                  <a:srgbClr val="FFFF00"/>
                </a:solidFill>
                <a:latin typeface="Arial" pitchFamily="34" charset="0"/>
                <a:cs typeface="Arial" pitchFamily="34" charset="0"/>
              </a:rPr>
              <a:t>III/ </a:t>
            </a:r>
            <a:r>
              <a:rPr lang="en-US" sz="3200" b="1">
                <a:solidFill>
                  <a:srgbClr val="FFFF00"/>
                </a:solidFill>
                <a:latin typeface="Arial" pitchFamily="34" charset="0"/>
                <a:cs typeface="Arial" pitchFamily="34" charset="0"/>
              </a:rPr>
              <a:t>Nhận định về tình hình KTX trong thời gian vừa qua</a:t>
            </a:r>
          </a:p>
          <a:p>
            <a:pPr algn="just">
              <a:spcBef>
                <a:spcPts val="800"/>
              </a:spcBef>
              <a:spcAft>
                <a:spcPts val="800"/>
              </a:spcAft>
            </a:pPr>
            <a:r>
              <a:rPr lang="en-US" sz="3200" b="1" smtClean="0">
                <a:solidFill>
                  <a:srgbClr val="FFFF00"/>
                </a:solidFill>
                <a:latin typeface="Arial" pitchFamily="34" charset="0"/>
                <a:cs typeface="Arial" pitchFamily="34" charset="0"/>
              </a:rPr>
              <a:t>IV/ </a:t>
            </a:r>
            <a:r>
              <a:rPr lang="en-US" sz="3200" b="1">
                <a:solidFill>
                  <a:srgbClr val="FFFF00"/>
                </a:solidFill>
                <a:latin typeface="Arial" pitchFamily="34" charset="0"/>
                <a:cs typeface="Arial" pitchFamily="34" charset="0"/>
              </a:rPr>
              <a:t>Ý kiến, tâm tư nguyện vọng </a:t>
            </a:r>
            <a:r>
              <a:rPr lang="en-US" sz="3200" b="1">
                <a:solidFill>
                  <a:srgbClr val="FFFF00"/>
                </a:solidFill>
                <a:latin typeface="Arial" pitchFamily="34" charset="0"/>
                <a:cs typeface="Arial" pitchFamily="34" charset="0"/>
              </a:rPr>
              <a:t>của </a:t>
            </a:r>
            <a:r>
              <a:rPr lang="en-US" sz="3200" b="1" smtClean="0">
                <a:solidFill>
                  <a:srgbClr val="FFFF00"/>
                </a:solidFill>
                <a:latin typeface="Arial" pitchFamily="34" charset="0"/>
                <a:cs typeface="Arial" pitchFamily="34" charset="0"/>
              </a:rPr>
              <a:t>HSSV</a:t>
            </a:r>
          </a:p>
          <a:p>
            <a:pPr algn="just">
              <a:spcBef>
                <a:spcPts val="800"/>
              </a:spcBef>
              <a:spcAft>
                <a:spcPts val="800"/>
              </a:spcAft>
            </a:pPr>
            <a:r>
              <a:rPr lang="en-US" sz="3200" b="1" smtClean="0">
                <a:solidFill>
                  <a:srgbClr val="FFFF00"/>
                </a:solidFill>
                <a:latin typeface="Arial" pitchFamily="34" charset="0"/>
                <a:cs typeface="Arial" pitchFamily="34" charset="0"/>
              </a:rPr>
              <a:t>V/ </a:t>
            </a:r>
            <a:r>
              <a:rPr lang="en-US" sz="3200" b="1">
                <a:solidFill>
                  <a:srgbClr val="FFFF00"/>
                </a:solidFill>
                <a:latin typeface="Arial" pitchFamily="34" charset="0"/>
                <a:cs typeface="Arial" pitchFamily="34" charset="0"/>
              </a:rPr>
              <a:t>Phát biểu của lãnh đạo nhà trường</a:t>
            </a:r>
          </a:p>
          <a:p>
            <a:pPr algn="just">
              <a:spcBef>
                <a:spcPts val="800"/>
              </a:spcBef>
              <a:spcAft>
                <a:spcPts val="800"/>
              </a:spcAft>
            </a:pPr>
            <a:r>
              <a:rPr lang="en-US" sz="3200" b="1" smtClean="0">
                <a:solidFill>
                  <a:srgbClr val="FFFF00"/>
                </a:solidFill>
                <a:latin typeface="Arial" pitchFamily="34" charset="0"/>
                <a:cs typeface="Arial" pitchFamily="34" charset="0"/>
              </a:rPr>
              <a:t>VI/ </a:t>
            </a:r>
            <a:r>
              <a:rPr lang="en-US" sz="3200" b="1">
                <a:solidFill>
                  <a:srgbClr val="FFFF00"/>
                </a:solidFill>
                <a:latin typeface="Arial" pitchFamily="34" charset="0"/>
                <a:cs typeface="Arial" pitchFamily="34" charset="0"/>
              </a:rPr>
              <a:t>Giải đáp những thắc mắc cho HSSV</a:t>
            </a:r>
          </a:p>
          <a:p>
            <a:pPr algn="just">
              <a:spcBef>
                <a:spcPts val="800"/>
              </a:spcBef>
              <a:spcAft>
                <a:spcPts val="800"/>
              </a:spcAft>
            </a:pPr>
            <a:r>
              <a:rPr lang="en-US" sz="3200" b="1" smtClean="0">
                <a:solidFill>
                  <a:srgbClr val="FFFF00"/>
                </a:solidFill>
                <a:latin typeface="Arial" pitchFamily="34" charset="0"/>
                <a:cs typeface="Arial" pitchFamily="34" charset="0"/>
              </a:rPr>
              <a:t>VII/ </a:t>
            </a:r>
            <a:r>
              <a:rPr lang="en-US" sz="3200" b="1">
                <a:solidFill>
                  <a:srgbClr val="FFFF00"/>
                </a:solidFill>
                <a:latin typeface="Arial" pitchFamily="34" charset="0"/>
                <a:cs typeface="Arial" pitchFamily="34" charset="0"/>
              </a:rPr>
              <a:t>Kết thúc buổi họp</a:t>
            </a:r>
          </a:p>
        </p:txBody>
      </p:sp>
    </p:spTree>
    <p:extLst>
      <p:ext uri="{BB962C8B-B14F-4D97-AF65-F5344CB8AC3E}">
        <p14:creationId xmlns:p14="http://schemas.microsoft.com/office/powerpoint/2010/main" val="22389876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57200" y="533400"/>
            <a:ext cx="7772400" cy="609600"/>
          </a:xfrm>
        </p:spPr>
        <p:txBody>
          <a:bodyPr>
            <a:noAutofit/>
          </a:bodyPr>
          <a:lstStyle/>
          <a:p>
            <a:pPr algn="l"/>
            <a:r>
              <a:rPr lang="en-US" sz="3600" b="1" smtClean="0">
                <a:solidFill>
                  <a:srgbClr val="66FF33"/>
                </a:solidFill>
                <a:latin typeface="Arial" pitchFamily="34" charset="0"/>
                <a:cs typeface="Arial" pitchFamily="34" charset="0"/>
              </a:rPr>
              <a:t>I/ TUYÊN BỐ LÝ DO</a:t>
            </a:r>
            <a:endParaRPr lang="en-US" sz="3600">
              <a:solidFill>
                <a:srgbClr val="66FF33"/>
              </a:solidFill>
              <a:latin typeface="Arial" pitchFamily="34" charset="0"/>
              <a:cs typeface="Arial" pitchFamily="34" charset="0"/>
            </a:endParaRPr>
          </a:p>
        </p:txBody>
      </p:sp>
      <p:sp>
        <p:nvSpPr>
          <p:cNvPr id="6" name="Rectangle 5"/>
          <p:cNvSpPr/>
          <p:nvPr/>
        </p:nvSpPr>
        <p:spPr>
          <a:xfrm>
            <a:off x="457200" y="1859340"/>
            <a:ext cx="8229600" cy="1077218"/>
          </a:xfrm>
          <a:prstGeom prst="rect">
            <a:avLst/>
          </a:prstGeom>
        </p:spPr>
        <p:txBody>
          <a:bodyPr wrap="square">
            <a:spAutoFit/>
          </a:bodyPr>
          <a:lstStyle/>
          <a:p>
            <a:pPr algn="just"/>
            <a:r>
              <a:rPr lang="en-US" sz="3200" b="1" smtClean="0">
                <a:solidFill>
                  <a:srgbClr val="FFFF00"/>
                </a:solidFill>
                <a:latin typeface="Arial" pitchFamily="34" charset="0"/>
                <a:cs typeface="Arial" pitchFamily="34" charset="0"/>
              </a:rPr>
              <a:t>- Thực hiện công </a:t>
            </a:r>
            <a:r>
              <a:rPr lang="en-US" sz="3200" b="1">
                <a:solidFill>
                  <a:srgbClr val="FFFF00"/>
                </a:solidFill>
                <a:latin typeface="Arial" pitchFamily="34" charset="0"/>
                <a:cs typeface="Arial" pitchFamily="34" charset="0"/>
              </a:rPr>
              <a:t>tác HSSV nói chung và công tác quản lý HSSV nội trú nói riêng</a:t>
            </a:r>
            <a:endParaRPr lang="en-US" sz="3200" b="1">
              <a:solidFill>
                <a:srgbClr val="FFFF00"/>
              </a:solidFill>
              <a:latin typeface="Arial" pitchFamily="34" charset="0"/>
              <a:cs typeface="Arial" pitchFamily="34" charset="0"/>
            </a:endParaRPr>
          </a:p>
        </p:txBody>
      </p:sp>
      <p:sp>
        <p:nvSpPr>
          <p:cNvPr id="7" name="Rectangle 6"/>
          <p:cNvSpPr/>
          <p:nvPr/>
        </p:nvSpPr>
        <p:spPr>
          <a:xfrm>
            <a:off x="457200" y="3048000"/>
            <a:ext cx="8229600" cy="1569660"/>
          </a:xfrm>
          <a:prstGeom prst="rect">
            <a:avLst/>
          </a:prstGeom>
        </p:spPr>
        <p:txBody>
          <a:bodyPr wrap="square">
            <a:spAutoFit/>
          </a:bodyPr>
          <a:lstStyle/>
          <a:p>
            <a:pPr algn="just"/>
            <a:r>
              <a:rPr lang="en-US" sz="3200" b="1" smtClean="0">
                <a:solidFill>
                  <a:srgbClr val="FFFF00"/>
                </a:solidFill>
                <a:latin typeface="Arial" pitchFamily="34" charset="0"/>
                <a:cs typeface="Arial" pitchFamily="34" charset="0"/>
              </a:rPr>
              <a:t>- Thực </a:t>
            </a:r>
            <a:r>
              <a:rPr lang="en-US" sz="3200" b="1">
                <a:solidFill>
                  <a:srgbClr val="FFFF00"/>
                </a:solidFill>
                <a:latin typeface="Arial" pitchFamily="34" charset="0"/>
                <a:cs typeface="Arial" pitchFamily="34" charset="0"/>
              </a:rPr>
              <a:t>hiện chỉ đạo của Hiệu trưởng nhà trường trong việc xây dựng 01 khu </a:t>
            </a:r>
            <a:r>
              <a:rPr lang="en-US" sz="3200" b="1">
                <a:solidFill>
                  <a:srgbClr val="FFFF00"/>
                </a:solidFill>
                <a:latin typeface="Arial" pitchFamily="34" charset="0"/>
                <a:cs typeface="Arial" pitchFamily="34" charset="0"/>
              </a:rPr>
              <a:t>KTX </a:t>
            </a:r>
            <a:r>
              <a:rPr lang="en-US" sz="3200" b="1" smtClean="0">
                <a:solidFill>
                  <a:srgbClr val="FFFF00"/>
                </a:solidFill>
                <a:latin typeface="Arial" pitchFamily="34" charset="0"/>
                <a:cs typeface="Arial" pitchFamily="34" charset="0"/>
              </a:rPr>
              <a:t> “Văn </a:t>
            </a:r>
            <a:r>
              <a:rPr lang="en-US" sz="3200" b="1">
                <a:solidFill>
                  <a:srgbClr val="FFFF00"/>
                </a:solidFill>
                <a:latin typeface="Arial" pitchFamily="34" charset="0"/>
                <a:cs typeface="Arial" pitchFamily="34" charset="0"/>
              </a:rPr>
              <a:t>minh, an toàn, sạch đẹp”</a:t>
            </a:r>
            <a:endParaRPr lang="en-US" sz="3200" b="1">
              <a:solidFill>
                <a:srgbClr val="FFFF00"/>
              </a:solidFill>
              <a:latin typeface="Arial" pitchFamily="34" charset="0"/>
              <a:cs typeface="Arial" pitchFamily="34" charset="0"/>
            </a:endParaRPr>
          </a:p>
        </p:txBody>
      </p:sp>
      <p:sp>
        <p:nvSpPr>
          <p:cNvPr id="8" name="Rectangle 7"/>
          <p:cNvSpPr/>
          <p:nvPr/>
        </p:nvSpPr>
        <p:spPr>
          <a:xfrm>
            <a:off x="457200" y="1143000"/>
            <a:ext cx="8229600" cy="584775"/>
          </a:xfrm>
          <a:prstGeom prst="rect">
            <a:avLst/>
          </a:prstGeom>
        </p:spPr>
        <p:txBody>
          <a:bodyPr wrap="square">
            <a:spAutoFit/>
          </a:bodyPr>
          <a:lstStyle/>
          <a:p>
            <a:pPr algn="just"/>
            <a:r>
              <a:rPr lang="en-US" sz="3200" b="1" u="sng" smtClean="0">
                <a:solidFill>
                  <a:srgbClr val="FFFF00"/>
                </a:solidFill>
                <a:latin typeface="Arial" pitchFamily="34" charset="0"/>
                <a:cs typeface="Arial" pitchFamily="34" charset="0"/>
              </a:rPr>
              <a:t>* Mục tiêu:</a:t>
            </a:r>
            <a:endParaRPr lang="en-US" sz="3200" b="1" u="sng">
              <a:solidFill>
                <a:srgbClr val="FFFF00"/>
              </a:solidFill>
              <a:latin typeface="Arial" pitchFamily="34" charset="0"/>
              <a:cs typeface="Arial" pitchFamily="34" charset="0"/>
            </a:endParaRPr>
          </a:p>
        </p:txBody>
      </p:sp>
    </p:spTree>
    <p:extLst>
      <p:ext uri="{BB962C8B-B14F-4D97-AF65-F5344CB8AC3E}">
        <p14:creationId xmlns:p14="http://schemas.microsoft.com/office/powerpoint/2010/main" val="287283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57200" y="457200"/>
            <a:ext cx="7772400" cy="609600"/>
          </a:xfrm>
        </p:spPr>
        <p:txBody>
          <a:bodyPr>
            <a:noAutofit/>
          </a:bodyPr>
          <a:lstStyle/>
          <a:p>
            <a:pPr algn="l"/>
            <a:r>
              <a:rPr lang="en-US" sz="3600" b="1" smtClean="0">
                <a:solidFill>
                  <a:srgbClr val="66FF33"/>
                </a:solidFill>
                <a:latin typeface="Arial" pitchFamily="34" charset="0"/>
                <a:cs typeface="Arial" pitchFamily="34" charset="0"/>
              </a:rPr>
              <a:t>I/ TUYÊN BỐ LÝ DO</a:t>
            </a:r>
            <a:endParaRPr lang="en-US" sz="3600">
              <a:solidFill>
                <a:srgbClr val="66FF33"/>
              </a:solidFill>
              <a:latin typeface="Arial" pitchFamily="34" charset="0"/>
              <a:cs typeface="Arial" pitchFamily="34" charset="0"/>
            </a:endParaRPr>
          </a:p>
        </p:txBody>
      </p:sp>
      <p:sp>
        <p:nvSpPr>
          <p:cNvPr id="6" name="Rectangle 5"/>
          <p:cNvSpPr/>
          <p:nvPr/>
        </p:nvSpPr>
        <p:spPr>
          <a:xfrm>
            <a:off x="457200" y="1143000"/>
            <a:ext cx="8229600" cy="584775"/>
          </a:xfrm>
          <a:prstGeom prst="rect">
            <a:avLst/>
          </a:prstGeom>
        </p:spPr>
        <p:txBody>
          <a:bodyPr wrap="square">
            <a:spAutoFit/>
          </a:bodyPr>
          <a:lstStyle/>
          <a:p>
            <a:pPr algn="just"/>
            <a:r>
              <a:rPr lang="en-US" sz="3200" b="1" u="sng" smtClean="0">
                <a:solidFill>
                  <a:srgbClr val="FFFF00"/>
                </a:solidFill>
                <a:latin typeface="Arial" pitchFamily="34" charset="0"/>
                <a:cs typeface="Arial" pitchFamily="34" charset="0"/>
              </a:rPr>
              <a:t>* Mục đích:</a:t>
            </a:r>
            <a:endParaRPr lang="en-US" sz="3200" b="1" u="sng">
              <a:solidFill>
                <a:srgbClr val="FFFF00"/>
              </a:solidFill>
              <a:latin typeface="Arial" pitchFamily="34" charset="0"/>
              <a:cs typeface="Arial" pitchFamily="34" charset="0"/>
            </a:endParaRPr>
          </a:p>
        </p:txBody>
      </p:sp>
      <p:sp>
        <p:nvSpPr>
          <p:cNvPr id="2" name="Rectangle 1"/>
          <p:cNvSpPr/>
          <p:nvPr/>
        </p:nvSpPr>
        <p:spPr>
          <a:xfrm>
            <a:off x="457200" y="1970782"/>
            <a:ext cx="8382000" cy="1077218"/>
          </a:xfrm>
          <a:prstGeom prst="rect">
            <a:avLst/>
          </a:prstGeom>
        </p:spPr>
        <p:txBody>
          <a:bodyPr wrap="square">
            <a:spAutoFit/>
          </a:bodyPr>
          <a:lstStyle/>
          <a:p>
            <a:pPr algn="just"/>
            <a:r>
              <a:rPr lang="en-US" sz="3200" b="1" smtClean="0">
                <a:latin typeface="Arial" pitchFamily="34" charset="0"/>
                <a:cs typeface="Arial" pitchFamily="34" charset="0"/>
              </a:rPr>
              <a:t>- Chấn </a:t>
            </a:r>
            <a:r>
              <a:rPr lang="en-US" sz="3200" b="1">
                <a:latin typeface="Arial" pitchFamily="34" charset="0"/>
                <a:cs typeface="Arial" pitchFamily="34" charset="0"/>
              </a:rPr>
              <a:t>chỉnh tác phong, nề nếp trong sinh hoạt của HSSV đang lưu trú </a:t>
            </a:r>
            <a:r>
              <a:rPr lang="en-US" sz="3200" b="1">
                <a:latin typeface="Arial" pitchFamily="34" charset="0"/>
                <a:cs typeface="Arial" pitchFamily="34" charset="0"/>
              </a:rPr>
              <a:t>tại </a:t>
            </a:r>
            <a:r>
              <a:rPr lang="en-US" sz="3200" b="1" smtClean="0">
                <a:latin typeface="Arial" pitchFamily="34" charset="0"/>
                <a:cs typeface="Arial" pitchFamily="34" charset="0"/>
              </a:rPr>
              <a:t>KTX;</a:t>
            </a:r>
            <a:endParaRPr lang="en-US" sz="3200" b="1">
              <a:latin typeface="Arial" pitchFamily="34" charset="0"/>
              <a:cs typeface="Arial" pitchFamily="34" charset="0"/>
            </a:endParaRPr>
          </a:p>
        </p:txBody>
      </p:sp>
      <p:sp>
        <p:nvSpPr>
          <p:cNvPr id="3" name="Rectangle 2"/>
          <p:cNvSpPr/>
          <p:nvPr/>
        </p:nvSpPr>
        <p:spPr>
          <a:xfrm>
            <a:off x="457200" y="3276600"/>
            <a:ext cx="8382000" cy="1569660"/>
          </a:xfrm>
          <a:prstGeom prst="rect">
            <a:avLst/>
          </a:prstGeom>
        </p:spPr>
        <p:txBody>
          <a:bodyPr wrap="square">
            <a:spAutoFit/>
          </a:bodyPr>
          <a:lstStyle/>
          <a:p>
            <a:pPr algn="just"/>
            <a:r>
              <a:rPr lang="en-US" sz="3200" b="1" smtClean="0">
                <a:latin typeface="Arial" pitchFamily="34" charset="0"/>
                <a:cs typeface="Arial" pitchFamily="34" charset="0"/>
              </a:rPr>
              <a:t>- Lắng </a:t>
            </a:r>
            <a:r>
              <a:rPr lang="en-US" sz="3200" b="1">
                <a:latin typeface="Arial" pitchFamily="34" charset="0"/>
                <a:cs typeface="Arial" pitchFamily="34" charset="0"/>
              </a:rPr>
              <a:t>nghe những ý kiến đóng góp và tâm tư nguyện vọng của HSSV qua thời gian lưu trú </a:t>
            </a:r>
            <a:r>
              <a:rPr lang="en-US" sz="3200" b="1">
                <a:latin typeface="Arial" pitchFamily="34" charset="0"/>
                <a:cs typeface="Arial" pitchFamily="34" charset="0"/>
              </a:rPr>
              <a:t>tại </a:t>
            </a:r>
            <a:r>
              <a:rPr lang="en-US" sz="3200" b="1" smtClean="0">
                <a:latin typeface="Arial" pitchFamily="34" charset="0"/>
                <a:cs typeface="Arial" pitchFamily="34" charset="0"/>
              </a:rPr>
              <a:t>KTX.</a:t>
            </a:r>
            <a:endParaRPr lang="en-US" sz="3200" b="1">
              <a:latin typeface="Arial" pitchFamily="34" charset="0"/>
              <a:cs typeface="Arial" pitchFamily="34" charset="0"/>
            </a:endParaRPr>
          </a:p>
        </p:txBody>
      </p:sp>
    </p:spTree>
    <p:extLst>
      <p:ext uri="{BB962C8B-B14F-4D97-AF65-F5344CB8AC3E}">
        <p14:creationId xmlns:p14="http://schemas.microsoft.com/office/powerpoint/2010/main" val="3225812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57200" y="553462"/>
            <a:ext cx="7772400" cy="609600"/>
          </a:xfrm>
        </p:spPr>
        <p:txBody>
          <a:bodyPr>
            <a:noAutofit/>
          </a:bodyPr>
          <a:lstStyle/>
          <a:p>
            <a:pPr algn="l"/>
            <a:r>
              <a:rPr lang="en-US" sz="3600" smtClean="0">
                <a:solidFill>
                  <a:srgbClr val="66FF33"/>
                </a:solidFill>
                <a:latin typeface="Arial" pitchFamily="34" charset="0"/>
                <a:cs typeface="Arial" pitchFamily="34" charset="0"/>
              </a:rPr>
              <a:t>II/ GIỚI THIỆU ĐẠI BIỂU</a:t>
            </a:r>
            <a:endParaRPr lang="en-US" sz="3600">
              <a:solidFill>
                <a:srgbClr val="66FF33"/>
              </a:solidFill>
              <a:latin typeface="Arial" pitchFamily="34" charset="0"/>
              <a:cs typeface="Arial" pitchFamily="34" charset="0"/>
            </a:endParaRPr>
          </a:p>
        </p:txBody>
      </p:sp>
      <p:sp>
        <p:nvSpPr>
          <p:cNvPr id="2" name="Rectangle 1"/>
          <p:cNvSpPr/>
          <p:nvPr/>
        </p:nvSpPr>
        <p:spPr>
          <a:xfrm>
            <a:off x="457200" y="1361182"/>
            <a:ext cx="8458200" cy="1077218"/>
          </a:xfrm>
          <a:prstGeom prst="rect">
            <a:avLst/>
          </a:prstGeom>
        </p:spPr>
        <p:txBody>
          <a:bodyPr wrap="square">
            <a:spAutoFit/>
          </a:bodyPr>
          <a:lstStyle/>
          <a:p>
            <a:pPr algn="just"/>
            <a:r>
              <a:rPr lang="en-US" sz="3200" b="1" smtClean="0">
                <a:solidFill>
                  <a:srgbClr val="FFFF00"/>
                </a:solidFill>
                <a:latin typeface="Arial" pitchFamily="34" charset="0"/>
                <a:cs typeface="Arial" pitchFamily="34" charset="0"/>
              </a:rPr>
              <a:t>1. Cô Đinh Hồng Minh, Phó bí thư Đảng bộ, Phó Hiệu trưởng;</a:t>
            </a:r>
            <a:endParaRPr lang="en-US" sz="3200" b="1">
              <a:solidFill>
                <a:srgbClr val="FFFF00"/>
              </a:solidFill>
              <a:latin typeface="Arial" pitchFamily="34" charset="0"/>
              <a:cs typeface="Arial" pitchFamily="34" charset="0"/>
            </a:endParaRPr>
          </a:p>
        </p:txBody>
      </p:sp>
      <p:sp>
        <p:nvSpPr>
          <p:cNvPr id="6" name="Rectangle 5"/>
          <p:cNvSpPr/>
          <p:nvPr/>
        </p:nvSpPr>
        <p:spPr>
          <a:xfrm>
            <a:off x="457200" y="2621340"/>
            <a:ext cx="8458200" cy="1569660"/>
          </a:xfrm>
          <a:prstGeom prst="rect">
            <a:avLst/>
          </a:prstGeom>
        </p:spPr>
        <p:txBody>
          <a:bodyPr wrap="square">
            <a:spAutoFit/>
          </a:bodyPr>
          <a:lstStyle/>
          <a:p>
            <a:pPr algn="just"/>
            <a:r>
              <a:rPr lang="en-US" sz="3200" b="1" smtClean="0">
                <a:solidFill>
                  <a:srgbClr val="FFFF00"/>
                </a:solidFill>
                <a:latin typeface="Arial" pitchFamily="34" charset="0"/>
                <a:cs typeface="Arial" pitchFamily="34" charset="0"/>
              </a:rPr>
              <a:t>2. Thầy Hồ Minh Lợi, Đảng ủy viên, Phó phòng Công tác Chính trị - Học sinh sinh viên;</a:t>
            </a:r>
            <a:endParaRPr lang="en-US" sz="3200" b="1">
              <a:solidFill>
                <a:srgbClr val="FFFF00"/>
              </a:solidFill>
              <a:latin typeface="Arial" pitchFamily="34" charset="0"/>
              <a:cs typeface="Arial" pitchFamily="34" charset="0"/>
            </a:endParaRPr>
          </a:p>
        </p:txBody>
      </p:sp>
      <p:sp>
        <p:nvSpPr>
          <p:cNvPr id="7" name="Rectangle 6"/>
          <p:cNvSpPr/>
          <p:nvPr/>
        </p:nvSpPr>
        <p:spPr>
          <a:xfrm>
            <a:off x="472440" y="4292025"/>
            <a:ext cx="8022116" cy="584775"/>
          </a:xfrm>
          <a:prstGeom prst="rect">
            <a:avLst/>
          </a:prstGeom>
        </p:spPr>
        <p:txBody>
          <a:bodyPr wrap="square">
            <a:spAutoFit/>
          </a:bodyPr>
          <a:lstStyle/>
          <a:p>
            <a:pPr algn="just"/>
            <a:r>
              <a:rPr lang="en-US" sz="3200" b="1" smtClean="0">
                <a:solidFill>
                  <a:srgbClr val="FFFF00"/>
                </a:solidFill>
                <a:latin typeface="Arial" pitchFamily="34" charset="0"/>
                <a:cs typeface="Arial" pitchFamily="34" charset="0"/>
              </a:rPr>
              <a:t>3.</a:t>
            </a:r>
            <a:r>
              <a:rPr lang="en-US" sz="3200" b="1" smtClean="0">
                <a:solidFill>
                  <a:srgbClr val="FFFF00"/>
                </a:solidFill>
                <a:latin typeface="Arial" pitchFamily="34" charset="0"/>
                <a:cs typeface="Arial" pitchFamily="34" charset="0"/>
              </a:rPr>
              <a:t> Quý Thầy trong tổ quản lý Ký túc xá;</a:t>
            </a:r>
            <a:endParaRPr lang="en-US" sz="3200" b="1">
              <a:solidFill>
                <a:srgbClr val="FFFF00"/>
              </a:solidFill>
              <a:latin typeface="Arial" pitchFamily="34" charset="0"/>
              <a:cs typeface="Arial" pitchFamily="34" charset="0"/>
            </a:endParaRPr>
          </a:p>
        </p:txBody>
      </p:sp>
      <p:sp>
        <p:nvSpPr>
          <p:cNvPr id="8" name="Rectangle 7"/>
          <p:cNvSpPr/>
          <p:nvPr/>
        </p:nvSpPr>
        <p:spPr>
          <a:xfrm>
            <a:off x="518160" y="5094982"/>
            <a:ext cx="8397240" cy="1077218"/>
          </a:xfrm>
          <a:prstGeom prst="rect">
            <a:avLst/>
          </a:prstGeom>
        </p:spPr>
        <p:txBody>
          <a:bodyPr wrap="square">
            <a:spAutoFit/>
          </a:bodyPr>
          <a:lstStyle/>
          <a:p>
            <a:pPr algn="just"/>
            <a:r>
              <a:rPr lang="en-US" sz="3200" b="1" smtClean="0">
                <a:solidFill>
                  <a:srgbClr val="FFFF00"/>
                </a:solidFill>
                <a:latin typeface="Arial" pitchFamily="34" charset="0"/>
                <a:cs typeface="Arial" pitchFamily="34" charset="0"/>
              </a:rPr>
              <a:t>4.</a:t>
            </a:r>
            <a:r>
              <a:rPr lang="en-US" sz="3200" b="1" smtClean="0">
                <a:solidFill>
                  <a:srgbClr val="FFFF00"/>
                </a:solidFill>
                <a:latin typeface="Arial" pitchFamily="34" charset="0"/>
                <a:cs typeface="Arial" pitchFamily="34" charset="0"/>
              </a:rPr>
              <a:t> Cùng toàn thể các em HSSV đang lưu trú tại KTX của trường.</a:t>
            </a:r>
            <a:endParaRPr lang="en-US" sz="3200" b="1">
              <a:solidFill>
                <a:srgbClr val="FFFF00"/>
              </a:solidFill>
              <a:latin typeface="Arial" pitchFamily="34" charset="0"/>
              <a:cs typeface="Arial" pitchFamily="34" charset="0"/>
            </a:endParaRPr>
          </a:p>
        </p:txBody>
      </p:sp>
    </p:spTree>
    <p:extLst>
      <p:ext uri="{BB962C8B-B14F-4D97-AF65-F5344CB8AC3E}">
        <p14:creationId xmlns:p14="http://schemas.microsoft.com/office/powerpoint/2010/main" val="4114567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81000" y="0"/>
            <a:ext cx="7772400" cy="1148209"/>
          </a:xfrm>
        </p:spPr>
        <p:txBody>
          <a:bodyPr>
            <a:noAutofit/>
          </a:bodyPr>
          <a:lstStyle/>
          <a:p>
            <a:pPr algn="just"/>
            <a:r>
              <a:rPr lang="en-US" sz="3600" b="1" smtClean="0">
                <a:solidFill>
                  <a:srgbClr val="66FF33"/>
                </a:solidFill>
                <a:latin typeface="Arial" pitchFamily="34" charset="0"/>
                <a:cs typeface="Arial" pitchFamily="34" charset="0"/>
              </a:rPr>
              <a:t>III/ NHẬN ĐỊNH TÌNH HÌNH KTX</a:t>
            </a:r>
            <a:endParaRPr lang="en-US" sz="3600">
              <a:solidFill>
                <a:srgbClr val="66FF33"/>
              </a:solidFill>
              <a:latin typeface="Arial" pitchFamily="34" charset="0"/>
              <a:cs typeface="Arial" pitchFamily="34" charset="0"/>
            </a:endParaRPr>
          </a:p>
        </p:txBody>
      </p:sp>
      <p:sp>
        <p:nvSpPr>
          <p:cNvPr id="2" name="Rectangle 1"/>
          <p:cNvSpPr/>
          <p:nvPr/>
        </p:nvSpPr>
        <p:spPr>
          <a:xfrm>
            <a:off x="381000" y="1371599"/>
            <a:ext cx="3188693" cy="584775"/>
          </a:xfrm>
          <a:prstGeom prst="rect">
            <a:avLst/>
          </a:prstGeom>
        </p:spPr>
        <p:txBody>
          <a:bodyPr wrap="none">
            <a:spAutoFit/>
          </a:bodyPr>
          <a:lstStyle/>
          <a:p>
            <a:r>
              <a:rPr lang="en-US" sz="3200" b="1">
                <a:solidFill>
                  <a:srgbClr val="66FF33"/>
                </a:solidFill>
                <a:latin typeface="Arial" pitchFamily="34" charset="0"/>
                <a:cs typeface="Arial" pitchFamily="34" charset="0"/>
              </a:rPr>
              <a:t>1/ Mặt tích cực:</a:t>
            </a:r>
            <a:endParaRPr lang="en-US" sz="3200">
              <a:solidFill>
                <a:srgbClr val="66FF33"/>
              </a:solidFill>
              <a:latin typeface="Arial" pitchFamily="34" charset="0"/>
              <a:cs typeface="Arial" pitchFamily="34" charset="0"/>
            </a:endParaRPr>
          </a:p>
        </p:txBody>
      </p:sp>
      <p:sp>
        <p:nvSpPr>
          <p:cNvPr id="6" name="Rectangle 5"/>
          <p:cNvSpPr/>
          <p:nvPr/>
        </p:nvSpPr>
        <p:spPr>
          <a:xfrm>
            <a:off x="381000" y="2046982"/>
            <a:ext cx="8400870" cy="1077218"/>
          </a:xfrm>
          <a:prstGeom prst="rect">
            <a:avLst/>
          </a:prstGeom>
        </p:spPr>
        <p:txBody>
          <a:bodyPr wrap="square">
            <a:spAutoFit/>
          </a:bodyPr>
          <a:lstStyle/>
          <a:p>
            <a:pPr lvl="0" algn="just"/>
            <a:r>
              <a:rPr lang="en-US" sz="3200" b="1" smtClean="0">
                <a:latin typeface="Arial" pitchFamily="34" charset="0"/>
                <a:cs typeface="Arial" pitchFamily="34" charset="0"/>
              </a:rPr>
              <a:t>- HSSV </a:t>
            </a:r>
            <a:r>
              <a:rPr lang="en-US" sz="3200" b="1">
                <a:latin typeface="Arial" pitchFamily="34" charset="0"/>
                <a:cs typeface="Arial" pitchFamily="34" charset="0"/>
              </a:rPr>
              <a:t>chấp hành nghiêm chỉnh Nội quy KTX và các quy định của nhà trường;</a:t>
            </a:r>
          </a:p>
        </p:txBody>
      </p:sp>
      <p:sp>
        <p:nvSpPr>
          <p:cNvPr id="7" name="Rectangle 6"/>
          <p:cNvSpPr/>
          <p:nvPr/>
        </p:nvSpPr>
        <p:spPr>
          <a:xfrm>
            <a:off x="381000" y="3276600"/>
            <a:ext cx="8400870" cy="1077218"/>
          </a:xfrm>
          <a:prstGeom prst="rect">
            <a:avLst/>
          </a:prstGeom>
        </p:spPr>
        <p:txBody>
          <a:bodyPr wrap="square">
            <a:spAutoFit/>
          </a:bodyPr>
          <a:lstStyle/>
          <a:p>
            <a:pPr algn="just"/>
            <a:r>
              <a:rPr lang="en-US" sz="3200" b="1" smtClean="0">
                <a:latin typeface="Arial" pitchFamily="34" charset="0"/>
                <a:cs typeface="Arial" pitchFamily="34" charset="0"/>
              </a:rPr>
              <a:t>- Tích </a:t>
            </a:r>
            <a:r>
              <a:rPr lang="en-US" sz="3200" b="1">
                <a:latin typeface="Arial" pitchFamily="34" charset="0"/>
                <a:cs typeface="Arial" pitchFamily="34" charset="0"/>
              </a:rPr>
              <a:t>cực tham gia các hoạt động phong trào thi đua </a:t>
            </a:r>
            <a:r>
              <a:rPr lang="en-US" sz="3200" b="1">
                <a:latin typeface="Arial" pitchFamily="34" charset="0"/>
                <a:cs typeface="Arial" pitchFamily="34" charset="0"/>
              </a:rPr>
              <a:t>tại </a:t>
            </a:r>
            <a:r>
              <a:rPr lang="en-US" sz="3200" b="1" smtClean="0">
                <a:latin typeface="Arial" pitchFamily="34" charset="0"/>
                <a:cs typeface="Arial" pitchFamily="34" charset="0"/>
              </a:rPr>
              <a:t>KTX;</a:t>
            </a:r>
            <a:endParaRPr lang="en-US" sz="3200" b="1">
              <a:latin typeface="Arial" pitchFamily="34" charset="0"/>
              <a:cs typeface="Arial" pitchFamily="34" charset="0"/>
            </a:endParaRPr>
          </a:p>
        </p:txBody>
      </p:sp>
    </p:spTree>
    <p:extLst>
      <p:ext uri="{BB962C8B-B14F-4D97-AF65-F5344CB8AC3E}">
        <p14:creationId xmlns:p14="http://schemas.microsoft.com/office/powerpoint/2010/main" val="2527084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81000" y="0"/>
            <a:ext cx="7772400" cy="1148209"/>
          </a:xfrm>
        </p:spPr>
        <p:txBody>
          <a:bodyPr>
            <a:noAutofit/>
          </a:bodyPr>
          <a:lstStyle/>
          <a:p>
            <a:pPr algn="just"/>
            <a:r>
              <a:rPr lang="en-US" sz="3600" b="1" smtClean="0">
                <a:solidFill>
                  <a:srgbClr val="66FF33"/>
                </a:solidFill>
                <a:latin typeface="Arial" pitchFamily="34" charset="0"/>
                <a:cs typeface="Arial" pitchFamily="34" charset="0"/>
              </a:rPr>
              <a:t>III/ NHẬN ĐỊNH TÌNH HÌNH KTX</a:t>
            </a:r>
            <a:endParaRPr lang="en-US" sz="3600">
              <a:solidFill>
                <a:srgbClr val="66FF33"/>
              </a:solidFill>
              <a:latin typeface="Arial" pitchFamily="34" charset="0"/>
              <a:cs typeface="Arial" pitchFamily="34" charset="0"/>
            </a:endParaRPr>
          </a:p>
        </p:txBody>
      </p:sp>
      <p:sp>
        <p:nvSpPr>
          <p:cNvPr id="2" name="Rectangle 1"/>
          <p:cNvSpPr/>
          <p:nvPr/>
        </p:nvSpPr>
        <p:spPr>
          <a:xfrm>
            <a:off x="381000" y="1371600"/>
            <a:ext cx="3142207" cy="584775"/>
          </a:xfrm>
          <a:prstGeom prst="rect">
            <a:avLst/>
          </a:prstGeom>
        </p:spPr>
        <p:txBody>
          <a:bodyPr wrap="none">
            <a:spAutoFit/>
          </a:bodyPr>
          <a:lstStyle/>
          <a:p>
            <a:r>
              <a:rPr lang="en-US" sz="3200" b="1">
                <a:solidFill>
                  <a:srgbClr val="66FF33"/>
                </a:solidFill>
                <a:latin typeface="Arial" pitchFamily="34" charset="0"/>
                <a:cs typeface="Arial" pitchFamily="34" charset="0"/>
              </a:rPr>
              <a:t>2</a:t>
            </a:r>
            <a:r>
              <a:rPr lang="en-US" sz="3200" b="1" smtClean="0">
                <a:solidFill>
                  <a:srgbClr val="66FF33"/>
                </a:solidFill>
                <a:latin typeface="Arial" pitchFamily="34" charset="0"/>
                <a:cs typeface="Arial" pitchFamily="34" charset="0"/>
              </a:rPr>
              <a:t>/ </a:t>
            </a:r>
            <a:r>
              <a:rPr lang="en-US" sz="3200" b="1">
                <a:solidFill>
                  <a:srgbClr val="66FF33"/>
                </a:solidFill>
                <a:latin typeface="Arial" pitchFamily="34" charset="0"/>
                <a:cs typeface="Arial" pitchFamily="34" charset="0"/>
              </a:rPr>
              <a:t>Mặt </a:t>
            </a:r>
            <a:r>
              <a:rPr lang="en-US" sz="3200" b="1" smtClean="0">
                <a:solidFill>
                  <a:srgbClr val="66FF33"/>
                </a:solidFill>
                <a:latin typeface="Arial" pitchFamily="34" charset="0"/>
                <a:cs typeface="Arial" pitchFamily="34" charset="0"/>
              </a:rPr>
              <a:t>hạn chế:</a:t>
            </a:r>
            <a:endParaRPr lang="en-US" sz="3200">
              <a:solidFill>
                <a:srgbClr val="66FF33"/>
              </a:solidFill>
              <a:latin typeface="Arial" pitchFamily="34" charset="0"/>
              <a:cs typeface="Arial" pitchFamily="34" charset="0"/>
            </a:endParaRPr>
          </a:p>
        </p:txBody>
      </p:sp>
      <p:sp>
        <p:nvSpPr>
          <p:cNvPr id="3" name="Rectangle 2"/>
          <p:cNvSpPr/>
          <p:nvPr/>
        </p:nvSpPr>
        <p:spPr>
          <a:xfrm>
            <a:off x="381000" y="2133600"/>
            <a:ext cx="8534400" cy="1077218"/>
          </a:xfrm>
          <a:prstGeom prst="rect">
            <a:avLst/>
          </a:prstGeom>
        </p:spPr>
        <p:txBody>
          <a:bodyPr wrap="square">
            <a:spAutoFit/>
          </a:bodyPr>
          <a:lstStyle/>
          <a:p>
            <a:pPr algn="just" defTabSz="457200"/>
            <a:r>
              <a:rPr lang="en-US" sz="3200" b="1" smtClean="0">
                <a:solidFill>
                  <a:srgbClr val="FFFF00"/>
                </a:solidFill>
                <a:latin typeface="Arial" pitchFamily="34" charset="0"/>
                <a:cs typeface="Arial" pitchFamily="34" charset="0"/>
              </a:rPr>
              <a:t>	Một </a:t>
            </a:r>
            <a:r>
              <a:rPr lang="en-US" sz="3200" b="1">
                <a:solidFill>
                  <a:srgbClr val="FFFF00"/>
                </a:solidFill>
                <a:latin typeface="Arial" pitchFamily="34" charset="0"/>
                <a:cs typeface="Arial" pitchFamily="34" charset="0"/>
              </a:rPr>
              <a:t>số HSSV chưa thực hiện nghiêm túc các quy định, nội quy chung tại </a:t>
            </a:r>
            <a:r>
              <a:rPr lang="en-US" sz="3200" b="1">
                <a:solidFill>
                  <a:srgbClr val="FFFF00"/>
                </a:solidFill>
                <a:latin typeface="Arial" pitchFamily="34" charset="0"/>
                <a:cs typeface="Arial" pitchFamily="34" charset="0"/>
              </a:rPr>
              <a:t>KTX </a:t>
            </a:r>
            <a:r>
              <a:rPr lang="en-US" sz="3200" b="1" smtClean="0">
                <a:solidFill>
                  <a:srgbClr val="FFFF00"/>
                </a:solidFill>
                <a:latin typeface="Arial" pitchFamily="34" charset="0"/>
                <a:cs typeface="Arial" pitchFamily="34" charset="0"/>
              </a:rPr>
              <a:t>như:</a:t>
            </a:r>
            <a:endParaRPr lang="en-US" sz="3200" b="1">
              <a:solidFill>
                <a:srgbClr val="FFFF00"/>
              </a:solidFill>
              <a:latin typeface="Arial" pitchFamily="34" charset="0"/>
              <a:cs typeface="Arial" pitchFamily="34" charset="0"/>
            </a:endParaRPr>
          </a:p>
        </p:txBody>
      </p:sp>
      <p:sp>
        <p:nvSpPr>
          <p:cNvPr id="5" name="Rectangle 4"/>
          <p:cNvSpPr/>
          <p:nvPr/>
        </p:nvSpPr>
        <p:spPr>
          <a:xfrm>
            <a:off x="381000" y="3429000"/>
            <a:ext cx="8534400" cy="1569660"/>
          </a:xfrm>
          <a:prstGeom prst="rect">
            <a:avLst/>
          </a:prstGeom>
        </p:spPr>
        <p:txBody>
          <a:bodyPr wrap="square">
            <a:spAutoFit/>
          </a:bodyPr>
          <a:lstStyle/>
          <a:p>
            <a:pPr algn="just"/>
            <a:r>
              <a:rPr lang="en-US" sz="3200" b="1" smtClean="0">
                <a:latin typeface="Arial" pitchFamily="34" charset="0"/>
                <a:cs typeface="Arial" pitchFamily="34" charset="0"/>
              </a:rPr>
              <a:t>- Ý </a:t>
            </a:r>
            <a:r>
              <a:rPr lang="en-US" sz="3200" b="1">
                <a:latin typeface="Arial" pitchFamily="34" charset="0"/>
                <a:cs typeface="Arial" pitchFamily="34" charset="0"/>
              </a:rPr>
              <a:t>thức chấp hành và thiếu tính chủ động trong việc thực hiện vệ sinh chung tại </a:t>
            </a:r>
            <a:r>
              <a:rPr lang="en-US" sz="3200" b="1">
                <a:latin typeface="Arial" pitchFamily="34" charset="0"/>
                <a:cs typeface="Arial" pitchFamily="34" charset="0"/>
              </a:rPr>
              <a:t>KTX </a:t>
            </a:r>
            <a:r>
              <a:rPr lang="en-US" sz="3200" b="1" smtClean="0">
                <a:latin typeface="Arial" pitchFamily="34" charset="0"/>
                <a:cs typeface="Arial" pitchFamily="34" charset="0"/>
              </a:rPr>
              <a:t>chưa tốt;</a:t>
            </a:r>
            <a:endParaRPr lang="en-US" sz="3200" b="1">
              <a:latin typeface="Arial" pitchFamily="34" charset="0"/>
              <a:cs typeface="Arial" pitchFamily="34" charset="0"/>
            </a:endParaRPr>
          </a:p>
        </p:txBody>
      </p:sp>
    </p:spTree>
    <p:extLst>
      <p:ext uri="{BB962C8B-B14F-4D97-AF65-F5344CB8AC3E}">
        <p14:creationId xmlns:p14="http://schemas.microsoft.com/office/powerpoint/2010/main" val="3405577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386209"/>
            <a:ext cx="9144000" cy="1148209"/>
          </a:xfrm>
        </p:spPr>
        <p:txBody>
          <a:bodyPr>
            <a:noAutofit/>
          </a:bodyPr>
          <a:lstStyle/>
          <a:p>
            <a:pPr algn="ctr"/>
            <a:r>
              <a:rPr lang="en-US" sz="3600" b="1" smtClean="0">
                <a:solidFill>
                  <a:srgbClr val="66FF33"/>
                </a:solidFill>
                <a:latin typeface="Arial" pitchFamily="34" charset="0"/>
                <a:cs typeface="Arial" pitchFamily="34" charset="0"/>
              </a:rPr>
              <a:t>MỘT SỐ HÌNH ẢNH VỆ SINH TẠI KTX</a:t>
            </a:r>
            <a:endParaRPr lang="en-US" sz="3600">
              <a:solidFill>
                <a:srgbClr val="66FF33"/>
              </a:solidFill>
              <a:latin typeface="Arial" pitchFamily="34" charset="0"/>
              <a:cs typeface="Arial" pitchFamily="34" charset="0"/>
            </a:endParaRPr>
          </a:p>
        </p:txBody>
      </p:sp>
      <p:sp>
        <p:nvSpPr>
          <p:cNvPr id="2" name="Rectangle 1"/>
          <p:cNvSpPr/>
          <p:nvPr/>
        </p:nvSpPr>
        <p:spPr>
          <a:xfrm>
            <a:off x="381000" y="1371600"/>
            <a:ext cx="3142207" cy="584775"/>
          </a:xfrm>
          <a:prstGeom prst="rect">
            <a:avLst/>
          </a:prstGeom>
        </p:spPr>
        <p:txBody>
          <a:bodyPr wrap="none">
            <a:spAutoFit/>
          </a:bodyPr>
          <a:lstStyle/>
          <a:p>
            <a:r>
              <a:rPr lang="en-US" sz="3200" b="1">
                <a:solidFill>
                  <a:srgbClr val="66FF33"/>
                </a:solidFill>
              </a:rPr>
              <a:t>2</a:t>
            </a:r>
            <a:r>
              <a:rPr lang="en-US" sz="3200" b="1" smtClean="0">
                <a:solidFill>
                  <a:srgbClr val="66FF33"/>
                </a:solidFill>
              </a:rPr>
              <a:t>/ </a:t>
            </a:r>
            <a:r>
              <a:rPr lang="en-US" sz="3200" b="1">
                <a:solidFill>
                  <a:srgbClr val="66FF33"/>
                </a:solidFill>
              </a:rPr>
              <a:t>Mặt </a:t>
            </a:r>
            <a:r>
              <a:rPr lang="en-US" sz="3200" b="1" smtClean="0">
                <a:solidFill>
                  <a:srgbClr val="66FF33"/>
                </a:solidFill>
              </a:rPr>
              <a:t>hạn chế:</a:t>
            </a:r>
            <a:endParaRPr lang="en-US" sz="3200">
              <a:solidFill>
                <a:srgbClr val="66FF33"/>
              </a:solidFill>
            </a:endParaRPr>
          </a:p>
        </p:txBody>
      </p:sp>
      <p:pic>
        <p:nvPicPr>
          <p:cNvPr id="1026" name="Picture 2" descr="C:\Users\Thu truong Duc Long\Desktop\hinh\IMG_100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838200"/>
            <a:ext cx="9144000" cy="6004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7213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386209"/>
            <a:ext cx="9144000" cy="1148209"/>
          </a:xfrm>
        </p:spPr>
        <p:txBody>
          <a:bodyPr>
            <a:noAutofit/>
          </a:bodyPr>
          <a:lstStyle/>
          <a:p>
            <a:pPr algn="ctr"/>
            <a:r>
              <a:rPr lang="en-US" sz="3600" b="1" smtClean="0">
                <a:solidFill>
                  <a:srgbClr val="66FF33"/>
                </a:solidFill>
                <a:latin typeface="Arial" pitchFamily="34" charset="0"/>
                <a:cs typeface="Arial" pitchFamily="34" charset="0"/>
              </a:rPr>
              <a:t>MỘT SỐ HÌNH ẢNH VỆ SINH TẠI KTX</a:t>
            </a:r>
            <a:endParaRPr lang="en-US" sz="3600">
              <a:solidFill>
                <a:srgbClr val="66FF33"/>
              </a:solidFill>
              <a:latin typeface="Arial" pitchFamily="34" charset="0"/>
              <a:cs typeface="Arial" pitchFamily="34" charset="0"/>
            </a:endParaRPr>
          </a:p>
        </p:txBody>
      </p:sp>
      <p:pic>
        <p:nvPicPr>
          <p:cNvPr id="2050" name="Picture 2" descr="C:\Users\Thu truong Duc Long\Desktop\hinh\IMG_100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838200"/>
            <a:ext cx="9144000" cy="601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35437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386209"/>
            <a:ext cx="9144000" cy="1148209"/>
          </a:xfrm>
        </p:spPr>
        <p:txBody>
          <a:bodyPr>
            <a:noAutofit/>
          </a:bodyPr>
          <a:lstStyle/>
          <a:p>
            <a:pPr algn="ctr"/>
            <a:r>
              <a:rPr lang="en-US" sz="3600" b="1" smtClean="0">
                <a:solidFill>
                  <a:srgbClr val="66FF33"/>
                </a:solidFill>
                <a:latin typeface="Arial" pitchFamily="34" charset="0"/>
                <a:cs typeface="Arial" pitchFamily="34" charset="0"/>
              </a:rPr>
              <a:t>MỘT SỐ HÌNH ẢNH VỆ SINH TẠI KTX</a:t>
            </a:r>
            <a:endParaRPr lang="en-US" sz="3600">
              <a:solidFill>
                <a:srgbClr val="66FF33"/>
              </a:solidFill>
              <a:latin typeface="Arial" pitchFamily="34" charset="0"/>
              <a:cs typeface="Arial" pitchFamily="34" charset="0"/>
            </a:endParaRPr>
          </a:p>
        </p:txBody>
      </p:sp>
      <p:pic>
        <p:nvPicPr>
          <p:cNvPr id="3074" name="Picture 2" descr="C:\Users\Thu truong Duc Long\Desktop\hinh\IMG_100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762000"/>
            <a:ext cx="9144000" cy="617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56457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386209"/>
            <a:ext cx="9144000" cy="1148209"/>
          </a:xfrm>
        </p:spPr>
        <p:txBody>
          <a:bodyPr>
            <a:noAutofit/>
          </a:bodyPr>
          <a:lstStyle/>
          <a:p>
            <a:pPr algn="ctr"/>
            <a:r>
              <a:rPr lang="en-US" sz="3600" b="1" smtClean="0">
                <a:solidFill>
                  <a:srgbClr val="66FF33"/>
                </a:solidFill>
                <a:latin typeface="Arial" pitchFamily="34" charset="0"/>
                <a:cs typeface="Arial" pitchFamily="34" charset="0"/>
              </a:rPr>
              <a:t>MỘT SỐ HÌNH ẢNH VỆ SINH TẠI KTX</a:t>
            </a:r>
            <a:endParaRPr lang="en-US" sz="3600">
              <a:solidFill>
                <a:srgbClr val="66FF33"/>
              </a:solidFill>
              <a:latin typeface="Arial" pitchFamily="34" charset="0"/>
              <a:cs typeface="Arial" pitchFamily="34" charset="0"/>
            </a:endParaRPr>
          </a:p>
        </p:txBody>
      </p:sp>
      <p:pic>
        <p:nvPicPr>
          <p:cNvPr id="4098" name="Picture 2" descr="C:\Users\Thu truong Duc Long\Desktop\hinh\IMG_101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02761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386209"/>
            <a:ext cx="9144000" cy="1148209"/>
          </a:xfrm>
        </p:spPr>
        <p:txBody>
          <a:bodyPr>
            <a:noAutofit/>
          </a:bodyPr>
          <a:lstStyle/>
          <a:p>
            <a:pPr algn="ctr"/>
            <a:r>
              <a:rPr lang="en-US" sz="3600" b="1" smtClean="0">
                <a:solidFill>
                  <a:srgbClr val="66FF33"/>
                </a:solidFill>
                <a:latin typeface="Arial" pitchFamily="34" charset="0"/>
                <a:cs typeface="Arial" pitchFamily="34" charset="0"/>
              </a:rPr>
              <a:t>MỘT SỐ HÌNH ẢNH VỆ SINH TẠI KTX</a:t>
            </a:r>
            <a:endParaRPr lang="en-US" sz="3600">
              <a:solidFill>
                <a:srgbClr val="66FF33"/>
              </a:solidFill>
              <a:latin typeface="Arial" pitchFamily="34" charset="0"/>
              <a:cs typeface="Arial" pitchFamily="34" charset="0"/>
            </a:endParaRPr>
          </a:p>
        </p:txBody>
      </p:sp>
      <p:pic>
        <p:nvPicPr>
          <p:cNvPr id="5122" name="Picture 2" descr="C:\Users\Thu truong Duc Long\Desktop\hinh\IMG_101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838200"/>
            <a:ext cx="9144000" cy="601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81260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386209"/>
            <a:ext cx="9144000" cy="1148209"/>
          </a:xfrm>
        </p:spPr>
        <p:txBody>
          <a:bodyPr>
            <a:noAutofit/>
          </a:bodyPr>
          <a:lstStyle/>
          <a:p>
            <a:pPr algn="ctr"/>
            <a:r>
              <a:rPr lang="en-US" sz="3600" b="1" smtClean="0">
                <a:solidFill>
                  <a:srgbClr val="66FF33"/>
                </a:solidFill>
                <a:latin typeface="Arial" pitchFamily="34" charset="0"/>
                <a:cs typeface="Arial" pitchFamily="34" charset="0"/>
              </a:rPr>
              <a:t>MỘT SỐ HÌNH ẢNH VỆ SINH TẠI KTX</a:t>
            </a:r>
            <a:endParaRPr lang="en-US" sz="3600">
              <a:solidFill>
                <a:srgbClr val="66FF33"/>
              </a:solidFill>
              <a:latin typeface="Arial" pitchFamily="34" charset="0"/>
              <a:cs typeface="Arial" pitchFamily="34" charset="0"/>
            </a:endParaRPr>
          </a:p>
        </p:txBody>
      </p:sp>
      <p:pic>
        <p:nvPicPr>
          <p:cNvPr id="6147" name="Picture 3" descr="C:\Users\Thu truong Duc Long\Desktop\hinh\IMG_101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762000"/>
            <a:ext cx="9128760" cy="6094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68825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386209"/>
            <a:ext cx="9144000" cy="1148209"/>
          </a:xfrm>
        </p:spPr>
        <p:txBody>
          <a:bodyPr>
            <a:noAutofit/>
          </a:bodyPr>
          <a:lstStyle/>
          <a:p>
            <a:pPr algn="ctr"/>
            <a:r>
              <a:rPr lang="en-US" sz="3600" b="1" smtClean="0">
                <a:solidFill>
                  <a:srgbClr val="66FF33"/>
                </a:solidFill>
                <a:latin typeface="Arial" pitchFamily="34" charset="0"/>
                <a:cs typeface="Arial" pitchFamily="34" charset="0"/>
              </a:rPr>
              <a:t>MỘT SỐ HÌNH ẢNH VỆ SINH TẠI KTX</a:t>
            </a:r>
            <a:endParaRPr lang="en-US" sz="3600">
              <a:solidFill>
                <a:srgbClr val="66FF33"/>
              </a:solidFill>
              <a:latin typeface="Arial" pitchFamily="34" charset="0"/>
              <a:cs typeface="Arial" pitchFamily="34" charset="0"/>
            </a:endParaRPr>
          </a:p>
        </p:txBody>
      </p:sp>
      <p:pic>
        <p:nvPicPr>
          <p:cNvPr id="7170" name="Picture 2" descr="C:\Users\Thu truong Duc Long\Desktop\hinh\IMG_101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 y="800100"/>
            <a:ext cx="9144000" cy="6057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79831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386209"/>
            <a:ext cx="9144000" cy="1148209"/>
          </a:xfrm>
        </p:spPr>
        <p:txBody>
          <a:bodyPr>
            <a:noAutofit/>
          </a:bodyPr>
          <a:lstStyle/>
          <a:p>
            <a:pPr algn="ctr"/>
            <a:r>
              <a:rPr lang="en-US" sz="3600" b="1" smtClean="0">
                <a:solidFill>
                  <a:srgbClr val="66FF33"/>
                </a:solidFill>
                <a:latin typeface="Arial" pitchFamily="34" charset="0"/>
                <a:cs typeface="Arial" pitchFamily="34" charset="0"/>
              </a:rPr>
              <a:t>MỘT SỐ HÌNH ẢNH VỆ SINH TẠI KTX</a:t>
            </a:r>
            <a:endParaRPr lang="en-US" sz="3600">
              <a:solidFill>
                <a:srgbClr val="66FF33"/>
              </a:solidFill>
              <a:latin typeface="Arial" pitchFamily="34" charset="0"/>
              <a:cs typeface="Arial" pitchFamily="34" charset="0"/>
            </a:endParaRPr>
          </a:p>
        </p:txBody>
      </p:sp>
      <p:pic>
        <p:nvPicPr>
          <p:cNvPr id="8194" name="Picture 2" descr="C:\Users\Thu truong Duc Long\Desktop\hinh\IMG_100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868680"/>
            <a:ext cx="9144000" cy="601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41782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386209"/>
            <a:ext cx="9144000" cy="1148209"/>
          </a:xfrm>
        </p:spPr>
        <p:txBody>
          <a:bodyPr>
            <a:noAutofit/>
          </a:bodyPr>
          <a:lstStyle/>
          <a:p>
            <a:pPr algn="ctr"/>
            <a:r>
              <a:rPr lang="en-US" sz="3600" b="1" smtClean="0">
                <a:solidFill>
                  <a:srgbClr val="66FF33"/>
                </a:solidFill>
                <a:latin typeface="Arial" pitchFamily="34" charset="0"/>
                <a:cs typeface="Arial" pitchFamily="34" charset="0"/>
              </a:rPr>
              <a:t>MỘT SỐ HÌNH ẢNH VỆ SINH TẠI KTX</a:t>
            </a:r>
            <a:endParaRPr lang="en-US" sz="3600">
              <a:solidFill>
                <a:srgbClr val="66FF33"/>
              </a:solidFill>
              <a:latin typeface="Arial" pitchFamily="34" charset="0"/>
              <a:cs typeface="Arial" pitchFamily="34" charset="0"/>
            </a:endParaRPr>
          </a:p>
        </p:txBody>
      </p:sp>
      <p:pic>
        <p:nvPicPr>
          <p:cNvPr id="9218" name="Picture 2" descr="C:\Users\Thu truong Duc Long\Desktop\hinh\IMG_100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53436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81000" y="-5209"/>
            <a:ext cx="7772400" cy="1148209"/>
          </a:xfrm>
        </p:spPr>
        <p:txBody>
          <a:bodyPr>
            <a:noAutofit/>
          </a:bodyPr>
          <a:lstStyle/>
          <a:p>
            <a:pPr algn="just"/>
            <a:r>
              <a:rPr lang="en-US" sz="3600" b="1" smtClean="0">
                <a:solidFill>
                  <a:srgbClr val="66FF33"/>
                </a:solidFill>
                <a:latin typeface="Arial" pitchFamily="34" charset="0"/>
                <a:cs typeface="Arial" pitchFamily="34" charset="0"/>
              </a:rPr>
              <a:t>III/ NHẬN ĐỊNH TÌNH HÌNH KTX</a:t>
            </a:r>
            <a:endParaRPr lang="en-US" sz="3600">
              <a:solidFill>
                <a:srgbClr val="66FF33"/>
              </a:solidFill>
              <a:latin typeface="Arial" pitchFamily="34" charset="0"/>
              <a:cs typeface="Arial" pitchFamily="34" charset="0"/>
            </a:endParaRPr>
          </a:p>
        </p:txBody>
      </p:sp>
      <p:sp>
        <p:nvSpPr>
          <p:cNvPr id="2" name="Rectangle 1"/>
          <p:cNvSpPr/>
          <p:nvPr/>
        </p:nvSpPr>
        <p:spPr>
          <a:xfrm>
            <a:off x="381000" y="1371599"/>
            <a:ext cx="3142207" cy="584775"/>
          </a:xfrm>
          <a:prstGeom prst="rect">
            <a:avLst/>
          </a:prstGeom>
        </p:spPr>
        <p:txBody>
          <a:bodyPr wrap="none">
            <a:spAutoFit/>
          </a:bodyPr>
          <a:lstStyle/>
          <a:p>
            <a:r>
              <a:rPr lang="en-US" sz="3200" b="1">
                <a:solidFill>
                  <a:srgbClr val="66FF33"/>
                </a:solidFill>
                <a:latin typeface="Arial" pitchFamily="34" charset="0"/>
                <a:cs typeface="Arial" pitchFamily="34" charset="0"/>
              </a:rPr>
              <a:t>2</a:t>
            </a:r>
            <a:r>
              <a:rPr lang="en-US" sz="3200" b="1" smtClean="0">
                <a:solidFill>
                  <a:srgbClr val="66FF33"/>
                </a:solidFill>
                <a:latin typeface="Arial" pitchFamily="34" charset="0"/>
                <a:cs typeface="Arial" pitchFamily="34" charset="0"/>
              </a:rPr>
              <a:t>/ </a:t>
            </a:r>
            <a:r>
              <a:rPr lang="en-US" sz="3200" b="1">
                <a:solidFill>
                  <a:srgbClr val="66FF33"/>
                </a:solidFill>
                <a:latin typeface="Arial" pitchFamily="34" charset="0"/>
                <a:cs typeface="Arial" pitchFamily="34" charset="0"/>
              </a:rPr>
              <a:t>Mặt </a:t>
            </a:r>
            <a:r>
              <a:rPr lang="en-US" sz="3200" b="1" smtClean="0">
                <a:solidFill>
                  <a:srgbClr val="66FF33"/>
                </a:solidFill>
                <a:latin typeface="Arial" pitchFamily="34" charset="0"/>
                <a:cs typeface="Arial" pitchFamily="34" charset="0"/>
              </a:rPr>
              <a:t>hạn chế:</a:t>
            </a:r>
            <a:endParaRPr lang="en-US" sz="3200">
              <a:solidFill>
                <a:srgbClr val="66FF33"/>
              </a:solidFill>
              <a:latin typeface="Arial" pitchFamily="34" charset="0"/>
              <a:cs typeface="Arial" pitchFamily="34" charset="0"/>
            </a:endParaRPr>
          </a:p>
        </p:txBody>
      </p:sp>
      <p:sp>
        <p:nvSpPr>
          <p:cNvPr id="3" name="Rectangle 2"/>
          <p:cNvSpPr/>
          <p:nvPr/>
        </p:nvSpPr>
        <p:spPr>
          <a:xfrm>
            <a:off x="381000" y="2133600"/>
            <a:ext cx="8534400" cy="1077218"/>
          </a:xfrm>
          <a:prstGeom prst="rect">
            <a:avLst/>
          </a:prstGeom>
        </p:spPr>
        <p:txBody>
          <a:bodyPr wrap="square">
            <a:spAutoFit/>
          </a:bodyPr>
          <a:lstStyle/>
          <a:p>
            <a:pPr algn="just" defTabSz="457200"/>
            <a:r>
              <a:rPr lang="en-US" sz="3200" b="1" smtClean="0">
                <a:solidFill>
                  <a:srgbClr val="FFFF00"/>
                </a:solidFill>
                <a:latin typeface="Arial" pitchFamily="34" charset="0"/>
                <a:cs typeface="Arial" pitchFamily="34" charset="0"/>
              </a:rPr>
              <a:t>	Một </a:t>
            </a:r>
            <a:r>
              <a:rPr lang="en-US" sz="3200" b="1">
                <a:solidFill>
                  <a:srgbClr val="FFFF00"/>
                </a:solidFill>
                <a:latin typeface="Arial" pitchFamily="34" charset="0"/>
                <a:cs typeface="Arial" pitchFamily="34" charset="0"/>
              </a:rPr>
              <a:t>số HSSV chưa thực hiện nghiêm túc các quy định, nội quy chung tại </a:t>
            </a:r>
            <a:r>
              <a:rPr lang="en-US" sz="3200" b="1">
                <a:solidFill>
                  <a:srgbClr val="FFFF00"/>
                </a:solidFill>
                <a:latin typeface="Arial" pitchFamily="34" charset="0"/>
                <a:cs typeface="Arial" pitchFamily="34" charset="0"/>
              </a:rPr>
              <a:t>KTX </a:t>
            </a:r>
            <a:r>
              <a:rPr lang="en-US" sz="3200" b="1" smtClean="0">
                <a:solidFill>
                  <a:srgbClr val="FFFF00"/>
                </a:solidFill>
                <a:latin typeface="Arial" pitchFamily="34" charset="0"/>
                <a:cs typeface="Arial" pitchFamily="34" charset="0"/>
              </a:rPr>
              <a:t>như:</a:t>
            </a:r>
            <a:endParaRPr lang="en-US" sz="3200" b="1">
              <a:solidFill>
                <a:srgbClr val="FFFF00"/>
              </a:solidFill>
              <a:latin typeface="Arial" pitchFamily="34" charset="0"/>
              <a:cs typeface="Arial" pitchFamily="34" charset="0"/>
            </a:endParaRPr>
          </a:p>
        </p:txBody>
      </p:sp>
      <p:sp>
        <p:nvSpPr>
          <p:cNvPr id="5" name="Rectangle 4"/>
          <p:cNvSpPr/>
          <p:nvPr/>
        </p:nvSpPr>
        <p:spPr>
          <a:xfrm>
            <a:off x="381000" y="4572000"/>
            <a:ext cx="8534400" cy="1077218"/>
          </a:xfrm>
          <a:prstGeom prst="rect">
            <a:avLst/>
          </a:prstGeom>
        </p:spPr>
        <p:txBody>
          <a:bodyPr wrap="square">
            <a:spAutoFit/>
          </a:bodyPr>
          <a:lstStyle/>
          <a:p>
            <a:pPr algn="just"/>
            <a:r>
              <a:rPr lang="en-US" sz="3200" b="1" smtClean="0">
                <a:latin typeface="Arial" pitchFamily="34" charset="0"/>
                <a:cs typeface="Arial" pitchFamily="34" charset="0"/>
              </a:rPr>
              <a:t>- Giờ giấc sinh hoạt, HSSV thức khuya còn nhiều;</a:t>
            </a:r>
            <a:endParaRPr lang="en-US" sz="3200" b="1">
              <a:latin typeface="Arial" pitchFamily="34" charset="0"/>
              <a:cs typeface="Arial" pitchFamily="34" charset="0"/>
            </a:endParaRPr>
          </a:p>
        </p:txBody>
      </p:sp>
      <p:sp>
        <p:nvSpPr>
          <p:cNvPr id="8" name="Rectangle 7"/>
          <p:cNvSpPr/>
          <p:nvPr/>
        </p:nvSpPr>
        <p:spPr>
          <a:xfrm>
            <a:off x="381000" y="5638800"/>
            <a:ext cx="8534400" cy="1077218"/>
          </a:xfrm>
          <a:prstGeom prst="rect">
            <a:avLst/>
          </a:prstGeom>
        </p:spPr>
        <p:txBody>
          <a:bodyPr wrap="square">
            <a:spAutoFit/>
          </a:bodyPr>
          <a:lstStyle/>
          <a:p>
            <a:pPr algn="just"/>
            <a:r>
              <a:rPr lang="en-US" sz="3200" b="1" smtClean="0">
                <a:latin typeface="Arial" pitchFamily="34" charset="0"/>
                <a:cs typeface="Arial" pitchFamily="34" charset="0"/>
              </a:rPr>
              <a:t>- </a:t>
            </a:r>
            <a:r>
              <a:rPr lang="en-US" sz="3200" b="1">
                <a:latin typeface="Arial" pitchFamily="34" charset="0"/>
                <a:cs typeface="Arial" pitchFamily="34" charset="0"/>
              </a:rPr>
              <a:t>Chưa có ý thức giữ gìn, bảo quản các trang thiết bị phòng ở</a:t>
            </a:r>
            <a:r>
              <a:rPr lang="en-US" sz="3200" b="1" smtClean="0">
                <a:latin typeface="Arial" pitchFamily="34" charset="0"/>
                <a:cs typeface="Arial" pitchFamily="34" charset="0"/>
              </a:rPr>
              <a:t>;</a:t>
            </a:r>
            <a:endParaRPr lang="en-US" sz="3200" b="1">
              <a:latin typeface="Arial" pitchFamily="34" charset="0"/>
              <a:cs typeface="Arial" pitchFamily="34" charset="0"/>
            </a:endParaRPr>
          </a:p>
        </p:txBody>
      </p:sp>
      <p:sp>
        <p:nvSpPr>
          <p:cNvPr id="7" name="Rectangle 6"/>
          <p:cNvSpPr/>
          <p:nvPr/>
        </p:nvSpPr>
        <p:spPr>
          <a:xfrm>
            <a:off x="380999" y="3429000"/>
            <a:ext cx="8542159" cy="1077218"/>
          </a:xfrm>
          <a:prstGeom prst="rect">
            <a:avLst/>
          </a:prstGeom>
        </p:spPr>
        <p:txBody>
          <a:bodyPr wrap="square">
            <a:spAutoFit/>
          </a:bodyPr>
          <a:lstStyle/>
          <a:p>
            <a:pPr algn="just"/>
            <a:r>
              <a:rPr lang="en-US" sz="3200" b="1" smtClean="0">
                <a:latin typeface="Arial" pitchFamily="34" charset="0"/>
                <a:cs typeface="Arial" pitchFamily="34" charset="0"/>
              </a:rPr>
              <a:t>- Ý </a:t>
            </a:r>
            <a:r>
              <a:rPr lang="en-US" sz="3200" b="1">
                <a:latin typeface="Arial" pitchFamily="34" charset="0"/>
                <a:cs typeface="Arial" pitchFamily="34" charset="0"/>
              </a:rPr>
              <a:t>thức </a:t>
            </a:r>
            <a:r>
              <a:rPr lang="en-US" sz="3200" b="1" smtClean="0">
                <a:latin typeface="Arial" pitchFamily="34" charset="0"/>
                <a:cs typeface="Arial" pitchFamily="34" charset="0"/>
              </a:rPr>
              <a:t>học tập chưa cao, tình trạng  HSSV nghỉ học ở KTX còn nhiều;</a:t>
            </a:r>
            <a:endParaRPr lang="en-US" sz="3200" b="1">
              <a:latin typeface="Arial" pitchFamily="34" charset="0"/>
              <a:cs typeface="Arial" pitchFamily="34" charset="0"/>
            </a:endParaRPr>
          </a:p>
        </p:txBody>
      </p:sp>
    </p:spTree>
    <p:extLst>
      <p:ext uri="{BB962C8B-B14F-4D97-AF65-F5344CB8AC3E}">
        <p14:creationId xmlns:p14="http://schemas.microsoft.com/office/powerpoint/2010/main" val="648917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81000" y="0"/>
            <a:ext cx="7772400" cy="1148209"/>
          </a:xfrm>
        </p:spPr>
        <p:txBody>
          <a:bodyPr>
            <a:noAutofit/>
          </a:bodyPr>
          <a:lstStyle/>
          <a:p>
            <a:pPr algn="just"/>
            <a:r>
              <a:rPr lang="en-US" sz="3600" b="1" smtClean="0">
                <a:solidFill>
                  <a:srgbClr val="66FF33"/>
                </a:solidFill>
                <a:latin typeface="Arial" pitchFamily="34" charset="0"/>
                <a:cs typeface="Arial" pitchFamily="34" charset="0"/>
              </a:rPr>
              <a:t>III/ NHẬN ĐỊNH TÌNH HÌNH KTX</a:t>
            </a:r>
            <a:endParaRPr lang="en-US" sz="3600">
              <a:solidFill>
                <a:srgbClr val="66FF33"/>
              </a:solidFill>
              <a:latin typeface="Arial" pitchFamily="34" charset="0"/>
              <a:cs typeface="Arial" pitchFamily="34" charset="0"/>
            </a:endParaRPr>
          </a:p>
        </p:txBody>
      </p:sp>
      <p:sp>
        <p:nvSpPr>
          <p:cNvPr id="5" name="Rectangle 4"/>
          <p:cNvSpPr/>
          <p:nvPr/>
        </p:nvSpPr>
        <p:spPr>
          <a:xfrm>
            <a:off x="457200" y="4038600"/>
            <a:ext cx="8458200" cy="1077218"/>
          </a:xfrm>
          <a:prstGeom prst="rect">
            <a:avLst/>
          </a:prstGeom>
        </p:spPr>
        <p:txBody>
          <a:bodyPr wrap="square">
            <a:spAutoFit/>
          </a:bodyPr>
          <a:lstStyle/>
          <a:p>
            <a:pPr algn="just"/>
            <a:r>
              <a:rPr lang="en-US" sz="3200" b="1" smtClean="0">
                <a:latin typeface="Arial" pitchFamily="34" charset="0"/>
                <a:cs typeface="Arial" pitchFamily="34" charset="0"/>
              </a:rPr>
              <a:t>- </a:t>
            </a:r>
            <a:r>
              <a:rPr lang="en-US" sz="3200" b="1">
                <a:latin typeface="Arial" pitchFamily="34" charset="0"/>
                <a:cs typeface="Arial" pitchFamily="34" charset="0"/>
              </a:rPr>
              <a:t>Không kê khai thông tin vắng mặt tại KTX</a:t>
            </a:r>
            <a:r>
              <a:rPr lang="en-US" sz="3200" b="1" smtClean="0">
                <a:latin typeface="Arial" pitchFamily="34" charset="0"/>
                <a:cs typeface="Arial" pitchFamily="34" charset="0"/>
              </a:rPr>
              <a:t>;</a:t>
            </a:r>
            <a:endParaRPr lang="en-US" sz="3200" b="1">
              <a:latin typeface="Arial" pitchFamily="34" charset="0"/>
              <a:cs typeface="Arial" pitchFamily="34" charset="0"/>
            </a:endParaRPr>
          </a:p>
        </p:txBody>
      </p:sp>
      <p:sp>
        <p:nvSpPr>
          <p:cNvPr id="8" name="Rectangle 7"/>
          <p:cNvSpPr/>
          <p:nvPr/>
        </p:nvSpPr>
        <p:spPr>
          <a:xfrm>
            <a:off x="457200" y="5181600"/>
            <a:ext cx="8458200" cy="1569660"/>
          </a:xfrm>
          <a:prstGeom prst="rect">
            <a:avLst/>
          </a:prstGeom>
        </p:spPr>
        <p:txBody>
          <a:bodyPr wrap="square">
            <a:spAutoFit/>
          </a:bodyPr>
          <a:lstStyle/>
          <a:p>
            <a:pPr algn="just"/>
            <a:r>
              <a:rPr lang="en-US" sz="3200" b="1" smtClean="0">
                <a:latin typeface="Arial" pitchFamily="34" charset="0"/>
                <a:cs typeface="Arial" pitchFamily="34" charset="0"/>
              </a:rPr>
              <a:t>- </a:t>
            </a:r>
            <a:r>
              <a:rPr lang="en-US" sz="3200" b="1">
                <a:latin typeface="Arial" pitchFamily="34" charset="0"/>
                <a:cs typeface="Arial" pitchFamily="34" charset="0"/>
              </a:rPr>
              <a:t>Đi làm việc </a:t>
            </a:r>
            <a:r>
              <a:rPr lang="en-US" sz="3200" b="1">
                <a:latin typeface="Arial" pitchFamily="34" charset="0"/>
                <a:cs typeface="Arial" pitchFamily="34" charset="0"/>
              </a:rPr>
              <a:t>bán </a:t>
            </a:r>
            <a:r>
              <a:rPr lang="en-US" sz="3200" b="1" smtClean="0">
                <a:latin typeface="Arial" pitchFamily="34" charset="0"/>
                <a:cs typeface="Arial" pitchFamily="34" charset="0"/>
              </a:rPr>
              <a:t>thời </a:t>
            </a:r>
            <a:r>
              <a:rPr lang="en-US" sz="3200" b="1">
                <a:latin typeface="Arial" pitchFamily="34" charset="0"/>
                <a:cs typeface="Arial" pitchFamily="34" charset="0"/>
              </a:rPr>
              <a:t>gian </a:t>
            </a:r>
            <a:r>
              <a:rPr lang="en-US" sz="3200" b="1" smtClean="0">
                <a:latin typeface="Arial" pitchFamily="34" charset="0"/>
                <a:cs typeface="Arial" pitchFamily="34" charset="0"/>
              </a:rPr>
              <a:t>không </a:t>
            </a:r>
            <a:r>
              <a:rPr lang="en-US" sz="3200" b="1">
                <a:latin typeface="Arial" pitchFamily="34" charset="0"/>
                <a:cs typeface="Arial" pitchFamily="34" charset="0"/>
              </a:rPr>
              <a:t>kê khai thông tin hoặc chưa được sự </a:t>
            </a:r>
            <a:r>
              <a:rPr lang="en-US" sz="3200" b="1">
                <a:latin typeface="Arial" pitchFamily="34" charset="0"/>
                <a:cs typeface="Arial" pitchFamily="34" charset="0"/>
              </a:rPr>
              <a:t>cho </a:t>
            </a:r>
            <a:r>
              <a:rPr lang="en-US" sz="3200" b="1" smtClean="0">
                <a:latin typeface="Arial" pitchFamily="34" charset="0"/>
                <a:cs typeface="Arial" pitchFamily="34" charset="0"/>
              </a:rPr>
              <a:t>phép </a:t>
            </a:r>
            <a:r>
              <a:rPr lang="en-US" sz="3200" b="1">
                <a:latin typeface="Arial" pitchFamily="34" charset="0"/>
                <a:cs typeface="Arial" pitchFamily="34" charset="0"/>
              </a:rPr>
              <a:t>của nhà trường</a:t>
            </a:r>
            <a:r>
              <a:rPr lang="en-US" sz="3200" b="1" smtClean="0">
                <a:latin typeface="Arial" pitchFamily="34" charset="0"/>
                <a:cs typeface="Arial" pitchFamily="34" charset="0"/>
              </a:rPr>
              <a:t>;</a:t>
            </a:r>
            <a:endParaRPr lang="en-US" sz="3200" b="1">
              <a:latin typeface="Arial" pitchFamily="34" charset="0"/>
              <a:cs typeface="Arial" pitchFamily="34" charset="0"/>
            </a:endParaRPr>
          </a:p>
        </p:txBody>
      </p:sp>
      <p:sp>
        <p:nvSpPr>
          <p:cNvPr id="7" name="Rectangle 6"/>
          <p:cNvSpPr/>
          <p:nvPr/>
        </p:nvSpPr>
        <p:spPr>
          <a:xfrm>
            <a:off x="381000" y="1371599"/>
            <a:ext cx="3142207" cy="584775"/>
          </a:xfrm>
          <a:prstGeom prst="rect">
            <a:avLst/>
          </a:prstGeom>
        </p:spPr>
        <p:txBody>
          <a:bodyPr wrap="none">
            <a:spAutoFit/>
          </a:bodyPr>
          <a:lstStyle/>
          <a:p>
            <a:r>
              <a:rPr lang="en-US" sz="3200" b="1">
                <a:solidFill>
                  <a:srgbClr val="66FF33"/>
                </a:solidFill>
                <a:latin typeface="Arial" pitchFamily="34" charset="0"/>
                <a:cs typeface="Arial" pitchFamily="34" charset="0"/>
              </a:rPr>
              <a:t>2</a:t>
            </a:r>
            <a:r>
              <a:rPr lang="en-US" sz="3200" b="1" smtClean="0">
                <a:solidFill>
                  <a:srgbClr val="66FF33"/>
                </a:solidFill>
                <a:latin typeface="Arial" pitchFamily="34" charset="0"/>
                <a:cs typeface="Arial" pitchFamily="34" charset="0"/>
              </a:rPr>
              <a:t>/ </a:t>
            </a:r>
            <a:r>
              <a:rPr lang="en-US" sz="3200" b="1">
                <a:solidFill>
                  <a:srgbClr val="66FF33"/>
                </a:solidFill>
                <a:latin typeface="Arial" pitchFamily="34" charset="0"/>
                <a:cs typeface="Arial" pitchFamily="34" charset="0"/>
              </a:rPr>
              <a:t>Mặt </a:t>
            </a:r>
            <a:r>
              <a:rPr lang="en-US" sz="3200" b="1" smtClean="0">
                <a:solidFill>
                  <a:srgbClr val="66FF33"/>
                </a:solidFill>
                <a:latin typeface="Arial" pitchFamily="34" charset="0"/>
                <a:cs typeface="Arial" pitchFamily="34" charset="0"/>
              </a:rPr>
              <a:t>hạn chế:</a:t>
            </a:r>
            <a:endParaRPr lang="en-US" sz="3200">
              <a:solidFill>
                <a:srgbClr val="66FF33"/>
              </a:solidFill>
              <a:latin typeface="Arial" pitchFamily="34" charset="0"/>
              <a:cs typeface="Arial" pitchFamily="34" charset="0"/>
            </a:endParaRPr>
          </a:p>
        </p:txBody>
      </p:sp>
      <p:sp>
        <p:nvSpPr>
          <p:cNvPr id="9" name="Rectangle 8"/>
          <p:cNvSpPr/>
          <p:nvPr/>
        </p:nvSpPr>
        <p:spPr>
          <a:xfrm>
            <a:off x="381000" y="2133600"/>
            <a:ext cx="8534400" cy="1077218"/>
          </a:xfrm>
          <a:prstGeom prst="rect">
            <a:avLst/>
          </a:prstGeom>
        </p:spPr>
        <p:txBody>
          <a:bodyPr wrap="square">
            <a:spAutoFit/>
          </a:bodyPr>
          <a:lstStyle/>
          <a:p>
            <a:pPr algn="just" defTabSz="457200"/>
            <a:r>
              <a:rPr lang="en-US" sz="3200" b="1" smtClean="0">
                <a:solidFill>
                  <a:srgbClr val="FFFF00"/>
                </a:solidFill>
                <a:latin typeface="Arial" pitchFamily="34" charset="0"/>
                <a:cs typeface="Arial" pitchFamily="34" charset="0"/>
              </a:rPr>
              <a:t>	Một </a:t>
            </a:r>
            <a:r>
              <a:rPr lang="en-US" sz="3200" b="1">
                <a:solidFill>
                  <a:srgbClr val="FFFF00"/>
                </a:solidFill>
                <a:latin typeface="Arial" pitchFamily="34" charset="0"/>
                <a:cs typeface="Arial" pitchFamily="34" charset="0"/>
              </a:rPr>
              <a:t>số HSSV chưa thực hiện nghiêm túc các quy định, nội quy chung tại </a:t>
            </a:r>
            <a:r>
              <a:rPr lang="en-US" sz="3200" b="1">
                <a:solidFill>
                  <a:srgbClr val="FFFF00"/>
                </a:solidFill>
                <a:latin typeface="Arial" pitchFamily="34" charset="0"/>
                <a:cs typeface="Arial" pitchFamily="34" charset="0"/>
              </a:rPr>
              <a:t>KTX </a:t>
            </a:r>
            <a:r>
              <a:rPr lang="en-US" sz="3200" b="1" smtClean="0">
                <a:solidFill>
                  <a:srgbClr val="FFFF00"/>
                </a:solidFill>
                <a:latin typeface="Arial" pitchFamily="34" charset="0"/>
                <a:cs typeface="Arial" pitchFamily="34" charset="0"/>
              </a:rPr>
              <a:t>như:</a:t>
            </a:r>
            <a:endParaRPr lang="en-US" sz="3200" b="1">
              <a:solidFill>
                <a:srgbClr val="FFFF00"/>
              </a:solidFill>
              <a:latin typeface="Arial" pitchFamily="34" charset="0"/>
              <a:cs typeface="Arial" pitchFamily="34" charset="0"/>
            </a:endParaRPr>
          </a:p>
        </p:txBody>
      </p:sp>
      <p:sp>
        <p:nvSpPr>
          <p:cNvPr id="10" name="Rectangle 9"/>
          <p:cNvSpPr/>
          <p:nvPr/>
        </p:nvSpPr>
        <p:spPr>
          <a:xfrm>
            <a:off x="457200" y="3301425"/>
            <a:ext cx="8458200" cy="584775"/>
          </a:xfrm>
          <a:prstGeom prst="rect">
            <a:avLst/>
          </a:prstGeom>
        </p:spPr>
        <p:txBody>
          <a:bodyPr wrap="square">
            <a:spAutoFit/>
          </a:bodyPr>
          <a:lstStyle/>
          <a:p>
            <a:pPr algn="just"/>
            <a:r>
              <a:rPr lang="en-US" sz="3200" b="1" smtClean="0">
                <a:latin typeface="Arial" pitchFamily="34" charset="0"/>
                <a:cs typeface="Arial" pitchFamily="34" charset="0"/>
              </a:rPr>
              <a:t>-  Lấy cắp đồ của nhau;</a:t>
            </a:r>
            <a:endParaRPr lang="en-US" sz="3200" b="1">
              <a:latin typeface="Arial" pitchFamily="34" charset="0"/>
              <a:cs typeface="Arial" pitchFamily="34" charset="0"/>
            </a:endParaRPr>
          </a:p>
        </p:txBody>
      </p:sp>
    </p:spTree>
    <p:extLst>
      <p:ext uri="{BB962C8B-B14F-4D97-AF65-F5344CB8AC3E}">
        <p14:creationId xmlns:p14="http://schemas.microsoft.com/office/powerpoint/2010/main" val="727977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1000" y="3200400"/>
            <a:ext cx="8534400" cy="2062103"/>
          </a:xfrm>
          <a:prstGeom prst="rect">
            <a:avLst/>
          </a:prstGeom>
        </p:spPr>
        <p:txBody>
          <a:bodyPr wrap="square">
            <a:spAutoFit/>
          </a:bodyPr>
          <a:lstStyle/>
          <a:p>
            <a:pPr lvl="0" algn="just"/>
            <a:r>
              <a:rPr lang="en-US" sz="3200" b="1" smtClean="0">
                <a:latin typeface="Arial" pitchFamily="34" charset="0"/>
                <a:cs typeface="Arial" pitchFamily="34" charset="0"/>
              </a:rPr>
              <a:t>- </a:t>
            </a:r>
            <a:r>
              <a:rPr lang="en-US" sz="3200" b="1">
                <a:latin typeface="Arial" pitchFamily="34" charset="0"/>
                <a:cs typeface="Arial" pitchFamily="34" charset="0"/>
              </a:rPr>
              <a:t>Vi phạm Nội quy KTX như: Hút thuốc, đánh bài, đi về KTX quá giờ quy định, thậm chí có những trường hợp còn leo rào vào </a:t>
            </a:r>
            <a:r>
              <a:rPr lang="en-US" sz="3200" b="1">
                <a:latin typeface="Arial" pitchFamily="34" charset="0"/>
                <a:cs typeface="Arial" pitchFamily="34" charset="0"/>
              </a:rPr>
              <a:t>trường</a:t>
            </a:r>
            <a:r>
              <a:rPr lang="en-US" sz="3200" b="1" smtClean="0">
                <a:latin typeface="Arial" pitchFamily="34" charset="0"/>
                <a:cs typeface="Arial" pitchFamily="34" charset="0"/>
              </a:rPr>
              <a:t>…;</a:t>
            </a:r>
            <a:endParaRPr lang="en-US" sz="3200" b="1">
              <a:latin typeface="Arial" pitchFamily="34" charset="0"/>
              <a:cs typeface="Arial" pitchFamily="34" charset="0"/>
            </a:endParaRPr>
          </a:p>
        </p:txBody>
      </p:sp>
      <p:sp>
        <p:nvSpPr>
          <p:cNvPr id="11" name="Title 3"/>
          <p:cNvSpPr txBox="1">
            <a:spLocks/>
          </p:cNvSpPr>
          <p:nvPr/>
        </p:nvSpPr>
        <p:spPr>
          <a:xfrm>
            <a:off x="381000" y="0"/>
            <a:ext cx="7772400" cy="1148209"/>
          </a:xfrm>
          <a:prstGeom prst="rect">
            <a:avLst/>
          </a:prstGeom>
        </p:spPr>
        <p:txBody>
          <a:bodyPr vert="horz" lIns="91440" tIns="45720" rIns="91440" bIns="45720" rtlCol="0" anchor="b">
            <a:noAutofit/>
          </a:bodyPr>
          <a:lstStyle>
            <a:lvl1pPr algn="l" defTabSz="914400" rtl="0" eaLnBrk="1" latinLnBrk="0" hangingPunct="1">
              <a:spcBef>
                <a:spcPct val="0"/>
              </a:spcBef>
              <a:buNone/>
              <a:defRPr sz="48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just"/>
            <a:r>
              <a:rPr lang="en-US" sz="3600" b="1" smtClean="0">
                <a:solidFill>
                  <a:srgbClr val="66FF33"/>
                </a:solidFill>
                <a:latin typeface="Arial" pitchFamily="34" charset="0"/>
                <a:cs typeface="Arial" pitchFamily="34" charset="0"/>
              </a:rPr>
              <a:t>III/ </a:t>
            </a:r>
            <a:r>
              <a:rPr lang="en-US" sz="3600" b="1" smtClean="0">
                <a:solidFill>
                  <a:srgbClr val="66FF33"/>
                </a:solidFill>
              </a:rPr>
              <a:t>NHẬN ĐỊNH TÌNH HÌNH KTX</a:t>
            </a:r>
            <a:endParaRPr lang="en-US" sz="3600">
              <a:solidFill>
                <a:srgbClr val="66FF33"/>
              </a:solidFill>
              <a:latin typeface="Arial" pitchFamily="34" charset="0"/>
              <a:cs typeface="Arial" pitchFamily="34" charset="0"/>
            </a:endParaRPr>
          </a:p>
        </p:txBody>
      </p:sp>
      <p:sp>
        <p:nvSpPr>
          <p:cNvPr id="14" name="Rectangle 13"/>
          <p:cNvSpPr/>
          <p:nvPr/>
        </p:nvSpPr>
        <p:spPr>
          <a:xfrm>
            <a:off x="381000" y="5288340"/>
            <a:ext cx="8565210" cy="1569660"/>
          </a:xfrm>
          <a:prstGeom prst="rect">
            <a:avLst/>
          </a:prstGeom>
        </p:spPr>
        <p:txBody>
          <a:bodyPr wrap="square">
            <a:spAutoFit/>
          </a:bodyPr>
          <a:lstStyle/>
          <a:p>
            <a:pPr lvl="0" algn="just"/>
            <a:r>
              <a:rPr lang="en-US" sz="3200" b="1" smtClean="0">
                <a:latin typeface="Arial" pitchFamily="34" charset="0"/>
                <a:cs typeface="Arial" pitchFamily="34" charset="0"/>
              </a:rPr>
              <a:t>- </a:t>
            </a:r>
            <a:r>
              <a:rPr lang="en-US" sz="3200" b="1">
                <a:latin typeface="Arial" pitchFamily="34" charset="0"/>
                <a:cs typeface="Arial" pitchFamily="34" charset="0"/>
              </a:rPr>
              <a:t>Trang phục đi lại trong khuôn viên nhà trường trong giờ làm việc hành chánh (HSSV còn mặc </a:t>
            </a:r>
            <a:r>
              <a:rPr lang="en-US" sz="3200" b="1">
                <a:latin typeface="Arial" pitchFamily="34" charset="0"/>
                <a:cs typeface="Arial" pitchFamily="34" charset="0"/>
              </a:rPr>
              <a:t>ngắn</a:t>
            </a:r>
            <a:r>
              <a:rPr lang="en-US" sz="3200" b="1" smtClean="0">
                <a:latin typeface="Arial" pitchFamily="34" charset="0"/>
                <a:cs typeface="Arial" pitchFamily="34" charset="0"/>
              </a:rPr>
              <a:t>…).</a:t>
            </a:r>
            <a:endParaRPr lang="en-US" sz="3200" b="1">
              <a:latin typeface="Arial" pitchFamily="34" charset="0"/>
              <a:cs typeface="Arial" pitchFamily="34" charset="0"/>
            </a:endParaRPr>
          </a:p>
        </p:txBody>
      </p:sp>
      <p:sp>
        <p:nvSpPr>
          <p:cNvPr id="15" name="Rectangle 14"/>
          <p:cNvSpPr/>
          <p:nvPr/>
        </p:nvSpPr>
        <p:spPr>
          <a:xfrm>
            <a:off x="381000" y="1371599"/>
            <a:ext cx="3142207" cy="584775"/>
          </a:xfrm>
          <a:prstGeom prst="rect">
            <a:avLst/>
          </a:prstGeom>
        </p:spPr>
        <p:txBody>
          <a:bodyPr wrap="none">
            <a:spAutoFit/>
          </a:bodyPr>
          <a:lstStyle/>
          <a:p>
            <a:r>
              <a:rPr lang="en-US" sz="3200" b="1">
                <a:solidFill>
                  <a:srgbClr val="66FF33"/>
                </a:solidFill>
                <a:latin typeface="Arial" pitchFamily="34" charset="0"/>
                <a:cs typeface="Arial" pitchFamily="34" charset="0"/>
              </a:rPr>
              <a:t>2</a:t>
            </a:r>
            <a:r>
              <a:rPr lang="en-US" sz="3200" b="1" smtClean="0">
                <a:solidFill>
                  <a:srgbClr val="66FF33"/>
                </a:solidFill>
                <a:latin typeface="Arial" pitchFamily="34" charset="0"/>
                <a:cs typeface="Arial" pitchFamily="34" charset="0"/>
              </a:rPr>
              <a:t>/ </a:t>
            </a:r>
            <a:r>
              <a:rPr lang="en-US" sz="3200" b="1">
                <a:solidFill>
                  <a:srgbClr val="66FF33"/>
                </a:solidFill>
                <a:latin typeface="Arial" pitchFamily="34" charset="0"/>
                <a:cs typeface="Arial" pitchFamily="34" charset="0"/>
              </a:rPr>
              <a:t>Mặt </a:t>
            </a:r>
            <a:r>
              <a:rPr lang="en-US" sz="3200" b="1" smtClean="0">
                <a:solidFill>
                  <a:srgbClr val="66FF33"/>
                </a:solidFill>
                <a:latin typeface="Arial" pitchFamily="34" charset="0"/>
                <a:cs typeface="Arial" pitchFamily="34" charset="0"/>
              </a:rPr>
              <a:t>hạn chế:</a:t>
            </a:r>
            <a:endParaRPr lang="en-US" sz="3200">
              <a:solidFill>
                <a:srgbClr val="66FF33"/>
              </a:solidFill>
              <a:latin typeface="Arial" pitchFamily="34" charset="0"/>
              <a:cs typeface="Arial" pitchFamily="34" charset="0"/>
            </a:endParaRPr>
          </a:p>
        </p:txBody>
      </p:sp>
      <p:sp>
        <p:nvSpPr>
          <p:cNvPr id="16" name="Rectangle 15"/>
          <p:cNvSpPr/>
          <p:nvPr/>
        </p:nvSpPr>
        <p:spPr>
          <a:xfrm>
            <a:off x="381000" y="2133600"/>
            <a:ext cx="8534400" cy="1077218"/>
          </a:xfrm>
          <a:prstGeom prst="rect">
            <a:avLst/>
          </a:prstGeom>
        </p:spPr>
        <p:txBody>
          <a:bodyPr wrap="square">
            <a:spAutoFit/>
          </a:bodyPr>
          <a:lstStyle/>
          <a:p>
            <a:pPr algn="just" defTabSz="457200"/>
            <a:r>
              <a:rPr lang="en-US" sz="3200" b="1" smtClean="0">
                <a:solidFill>
                  <a:srgbClr val="FFFF00"/>
                </a:solidFill>
                <a:latin typeface="Arial" pitchFamily="34" charset="0"/>
                <a:cs typeface="Arial" pitchFamily="34" charset="0"/>
              </a:rPr>
              <a:t>	Một </a:t>
            </a:r>
            <a:r>
              <a:rPr lang="en-US" sz="3200" b="1">
                <a:solidFill>
                  <a:srgbClr val="FFFF00"/>
                </a:solidFill>
                <a:latin typeface="Arial" pitchFamily="34" charset="0"/>
                <a:cs typeface="Arial" pitchFamily="34" charset="0"/>
              </a:rPr>
              <a:t>số HSSV chưa thực hiện nghiêm túc các quy định, nội quy chung tại </a:t>
            </a:r>
            <a:r>
              <a:rPr lang="en-US" sz="3200" b="1">
                <a:solidFill>
                  <a:srgbClr val="FFFF00"/>
                </a:solidFill>
                <a:latin typeface="Arial" pitchFamily="34" charset="0"/>
                <a:cs typeface="Arial" pitchFamily="34" charset="0"/>
              </a:rPr>
              <a:t>KTX </a:t>
            </a:r>
            <a:r>
              <a:rPr lang="en-US" sz="3200" b="1" smtClean="0">
                <a:solidFill>
                  <a:srgbClr val="FFFF00"/>
                </a:solidFill>
                <a:latin typeface="Arial" pitchFamily="34" charset="0"/>
                <a:cs typeface="Arial" pitchFamily="34" charset="0"/>
              </a:rPr>
              <a:t>như:</a:t>
            </a:r>
            <a:endParaRPr lang="en-US" sz="3200" b="1">
              <a:solidFill>
                <a:srgbClr val="FFFF00"/>
              </a:solidFill>
              <a:latin typeface="Arial" pitchFamily="34" charset="0"/>
              <a:cs typeface="Arial" pitchFamily="34" charset="0"/>
            </a:endParaRPr>
          </a:p>
        </p:txBody>
      </p:sp>
    </p:spTree>
    <p:extLst>
      <p:ext uri="{BB962C8B-B14F-4D97-AF65-F5344CB8AC3E}">
        <p14:creationId xmlns:p14="http://schemas.microsoft.com/office/powerpoint/2010/main" val="1899656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81000" y="-294769"/>
            <a:ext cx="7772400" cy="1148209"/>
          </a:xfrm>
        </p:spPr>
        <p:txBody>
          <a:bodyPr>
            <a:noAutofit/>
          </a:bodyPr>
          <a:lstStyle/>
          <a:p>
            <a:pPr algn="just"/>
            <a:r>
              <a:rPr lang="en-US" sz="3600" b="1" smtClean="0">
                <a:solidFill>
                  <a:srgbClr val="66FF33"/>
                </a:solidFill>
                <a:latin typeface="Arial" pitchFamily="34" charset="0"/>
                <a:cs typeface="Arial" pitchFamily="34" charset="0"/>
              </a:rPr>
              <a:t>III/ NHẬN ĐỊNH TÌNH HÌNH KTX</a:t>
            </a:r>
            <a:endParaRPr lang="en-US" sz="3600">
              <a:solidFill>
                <a:srgbClr val="66FF33"/>
              </a:solidFill>
              <a:latin typeface="Arial" pitchFamily="34" charset="0"/>
              <a:cs typeface="Arial" pitchFamily="34" charset="0"/>
            </a:endParaRPr>
          </a:p>
        </p:txBody>
      </p:sp>
      <p:sp>
        <p:nvSpPr>
          <p:cNvPr id="2" name="Rectangle 1"/>
          <p:cNvSpPr/>
          <p:nvPr/>
        </p:nvSpPr>
        <p:spPr>
          <a:xfrm>
            <a:off x="380999"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3" name="Rectangle 2"/>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5" name="Rectangle 4"/>
          <p:cNvSpPr/>
          <p:nvPr/>
        </p:nvSpPr>
        <p:spPr>
          <a:xfrm>
            <a:off x="381000" y="2590800"/>
            <a:ext cx="844296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a. Về giờ giấc sinh hoạt tại KTX:</a:t>
            </a:r>
            <a:endParaRPr lang="en-US" sz="3200" b="1" u="sng">
              <a:solidFill>
                <a:srgbClr val="FFFF00"/>
              </a:solidFill>
              <a:latin typeface="Arial" pitchFamily="34" charset="0"/>
              <a:cs typeface="Arial" pitchFamily="34" charset="0"/>
            </a:endParaRPr>
          </a:p>
        </p:txBody>
      </p:sp>
      <p:sp>
        <p:nvSpPr>
          <p:cNvPr id="6" name="Rectangle 5"/>
          <p:cNvSpPr/>
          <p:nvPr/>
        </p:nvSpPr>
        <p:spPr>
          <a:xfrm>
            <a:off x="381000" y="3337680"/>
            <a:ext cx="8534400" cy="1569660"/>
          </a:xfrm>
          <a:prstGeom prst="rect">
            <a:avLst/>
          </a:prstGeom>
        </p:spPr>
        <p:txBody>
          <a:bodyPr wrap="square">
            <a:spAutoFit/>
          </a:bodyPr>
          <a:lstStyle/>
          <a:p>
            <a:pPr algn="just"/>
            <a:r>
              <a:rPr lang="en-US" sz="3200" b="1" u="sng" smtClean="0">
                <a:solidFill>
                  <a:srgbClr val="FFFF00"/>
                </a:solidFill>
                <a:latin typeface="Arial" pitchFamily="34" charset="0"/>
                <a:cs typeface="Arial" pitchFamily="34" charset="0"/>
              </a:rPr>
              <a:t>- Sáng</a:t>
            </a:r>
            <a:r>
              <a:rPr lang="en-US" sz="3200" b="1" u="sng">
                <a:solidFill>
                  <a:srgbClr val="FFFF00"/>
                </a:solidFill>
                <a:latin typeface="Arial" pitchFamily="34" charset="0"/>
                <a:cs typeface="Arial" pitchFamily="34" charset="0"/>
              </a:rPr>
              <a:t>:</a:t>
            </a:r>
            <a:r>
              <a:rPr lang="en-US" sz="3200" b="1">
                <a:latin typeface="Arial" pitchFamily="34" charset="0"/>
                <a:cs typeface="Arial" pitchFamily="34" charset="0"/>
              </a:rPr>
              <a:t> thức dậy trước giờ đi học 45 phút để vệ sinh cá nhân, sếp mùng, mền gọn gàng, ngăn nắp, </a:t>
            </a:r>
            <a:r>
              <a:rPr lang="en-US" sz="3200" b="1">
                <a:latin typeface="Arial" pitchFamily="34" charset="0"/>
                <a:cs typeface="Arial" pitchFamily="34" charset="0"/>
              </a:rPr>
              <a:t>ngay </a:t>
            </a:r>
            <a:r>
              <a:rPr lang="en-US" sz="3200" b="1" smtClean="0">
                <a:latin typeface="Arial" pitchFamily="34" charset="0"/>
                <a:cs typeface="Arial" pitchFamily="34" charset="0"/>
              </a:rPr>
              <a:t>ngắn;</a:t>
            </a:r>
            <a:endParaRPr lang="en-US" sz="3200" b="1">
              <a:latin typeface="Arial" pitchFamily="34" charset="0"/>
              <a:cs typeface="Arial" pitchFamily="34" charset="0"/>
            </a:endParaRPr>
          </a:p>
        </p:txBody>
      </p:sp>
      <p:sp>
        <p:nvSpPr>
          <p:cNvPr id="7" name="Rectangle 6"/>
          <p:cNvSpPr/>
          <p:nvPr/>
        </p:nvSpPr>
        <p:spPr>
          <a:xfrm>
            <a:off x="381000" y="4983540"/>
            <a:ext cx="8534400" cy="1569660"/>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 Chiều</a:t>
            </a:r>
            <a:r>
              <a:rPr lang="en-US" sz="3200" b="1">
                <a:solidFill>
                  <a:srgbClr val="FFFF00"/>
                </a:solidFill>
                <a:latin typeface="Arial" pitchFamily="34" charset="0"/>
                <a:cs typeface="Arial" pitchFamily="34" charset="0"/>
              </a:rPr>
              <a:t>: </a:t>
            </a:r>
            <a:r>
              <a:rPr lang="en-US" sz="3200" b="1">
                <a:latin typeface="Arial" pitchFamily="34" charset="0"/>
                <a:cs typeface="Arial" pitchFamily="34" charset="0"/>
              </a:rPr>
              <a:t>thức dậy trước giờ đi học 45 phút để vệ sinh cá nhân, sếp mùng, mền gọn gàng, ngăn nắp, ngay ngắn;</a:t>
            </a:r>
          </a:p>
        </p:txBody>
      </p:sp>
    </p:spTree>
    <p:extLst>
      <p:ext uri="{BB962C8B-B14F-4D97-AF65-F5344CB8AC3E}">
        <p14:creationId xmlns:p14="http://schemas.microsoft.com/office/powerpoint/2010/main" val="1473247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1000" y="3276600"/>
            <a:ext cx="8534400" cy="3323987"/>
          </a:xfrm>
          <a:prstGeom prst="rect">
            <a:avLst/>
          </a:prstGeom>
        </p:spPr>
        <p:txBody>
          <a:bodyPr wrap="square">
            <a:spAutoFit/>
          </a:bodyPr>
          <a:lstStyle/>
          <a:p>
            <a:pPr lvl="0" algn="just"/>
            <a:r>
              <a:rPr lang="en-US" sz="3000" b="1" u="sng" smtClean="0">
                <a:solidFill>
                  <a:srgbClr val="FFFF00"/>
                </a:solidFill>
                <a:latin typeface="Arial" pitchFamily="34" charset="0"/>
                <a:cs typeface="Arial" pitchFamily="34" charset="0"/>
              </a:rPr>
              <a:t>- </a:t>
            </a:r>
            <a:r>
              <a:rPr lang="en-US" sz="3000" b="1" u="sng">
                <a:solidFill>
                  <a:srgbClr val="FFFF00"/>
                </a:solidFill>
                <a:latin typeface="Arial" pitchFamily="34" charset="0"/>
                <a:cs typeface="Arial" pitchFamily="34" charset="0"/>
              </a:rPr>
              <a:t>Tối</a:t>
            </a:r>
            <a:r>
              <a:rPr lang="en-US" sz="3000" b="1">
                <a:solidFill>
                  <a:srgbClr val="FFFF00"/>
                </a:solidFill>
                <a:latin typeface="Arial" pitchFamily="34" charset="0"/>
                <a:cs typeface="Arial" pitchFamily="34" charset="0"/>
              </a:rPr>
              <a:t>:</a:t>
            </a:r>
            <a:r>
              <a:rPr lang="en-US" sz="3000" b="1">
                <a:latin typeface="Arial" pitchFamily="34" charset="0"/>
                <a:cs typeface="Arial" pitchFamily="34" charset="0"/>
              </a:rPr>
              <a:t> Mọi hoạt động sinh hoạt, học tập kết thúc vào lúc 23 giờ. Các phòng, HSSV ngừng mọi hoạt động học tập, sinh hoạt cá nhân (tắt đèn) dành thời gian nghỉ ngơi cho hoạt động của ngày hôm sau. Các cá nhân có nhu cầu riêng ngoài giờ giấc quy định nêu trên yêu cầu đến phòng sinh hoạt KTX;</a:t>
            </a:r>
          </a:p>
        </p:txBody>
      </p:sp>
      <p:sp>
        <p:nvSpPr>
          <p:cNvPr id="8" name="Title 3"/>
          <p:cNvSpPr txBox="1">
            <a:spLocks/>
          </p:cNvSpPr>
          <p:nvPr/>
        </p:nvSpPr>
        <p:spPr>
          <a:xfrm>
            <a:off x="381000" y="-294769"/>
            <a:ext cx="7772400" cy="1148209"/>
          </a:xfrm>
          <a:prstGeom prst="rect">
            <a:avLst/>
          </a:prstGeom>
        </p:spPr>
        <p:txBody>
          <a:bodyPr vert="horz" lIns="91440" tIns="45720" rIns="91440" bIns="45720" rtlCol="0" anchor="b">
            <a:noAutofit/>
          </a:bodyPr>
          <a:lstStyle>
            <a:lvl1pPr algn="l" defTabSz="914400" rtl="0" eaLnBrk="1" latinLnBrk="0" hangingPunct="1">
              <a:spcBef>
                <a:spcPct val="0"/>
              </a:spcBef>
              <a:buNone/>
              <a:defRPr sz="48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just"/>
            <a:r>
              <a:rPr lang="en-US" sz="3600" b="1" smtClean="0">
                <a:solidFill>
                  <a:srgbClr val="66FF33"/>
                </a:solidFill>
                <a:latin typeface="Arial" pitchFamily="34" charset="0"/>
                <a:cs typeface="Arial" pitchFamily="34" charset="0"/>
              </a:rPr>
              <a:t>III/ </a:t>
            </a:r>
            <a:r>
              <a:rPr lang="en-US" sz="3600" b="1" smtClean="0">
                <a:solidFill>
                  <a:srgbClr val="66FF33"/>
                </a:solidFill>
              </a:rPr>
              <a:t>NHẬN ĐỊNH TÌNH HÌNH KTX</a:t>
            </a:r>
            <a:endParaRPr lang="en-US" sz="3600">
              <a:solidFill>
                <a:srgbClr val="66FF33"/>
              </a:solidFill>
              <a:latin typeface="Arial" pitchFamily="34" charset="0"/>
              <a:cs typeface="Arial" pitchFamily="34" charset="0"/>
            </a:endParaRPr>
          </a:p>
        </p:txBody>
      </p:sp>
      <p:sp>
        <p:nvSpPr>
          <p:cNvPr id="11" name="Rectangle 10"/>
          <p:cNvSpPr/>
          <p:nvPr/>
        </p:nvSpPr>
        <p:spPr>
          <a:xfrm>
            <a:off x="380999"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2" name="Rectangle 11"/>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3" name="Rectangle 12"/>
          <p:cNvSpPr/>
          <p:nvPr/>
        </p:nvSpPr>
        <p:spPr>
          <a:xfrm>
            <a:off x="381000" y="2590800"/>
            <a:ext cx="844296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a. Về giờ giấc sinh hoạt tại KTX:</a:t>
            </a:r>
            <a:endParaRPr lang="en-US" sz="3200" b="1" u="sng">
              <a:solidFill>
                <a:srgbClr val="FFFF00"/>
              </a:solidFill>
              <a:latin typeface="Arial" pitchFamily="34" charset="0"/>
              <a:cs typeface="Arial" pitchFamily="34" charset="0"/>
            </a:endParaRPr>
          </a:p>
        </p:txBody>
      </p:sp>
    </p:spTree>
    <p:extLst>
      <p:ext uri="{BB962C8B-B14F-4D97-AF65-F5344CB8AC3E}">
        <p14:creationId xmlns:p14="http://schemas.microsoft.com/office/powerpoint/2010/main" val="817420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1000" y="3307080"/>
            <a:ext cx="8534400" cy="2554545"/>
          </a:xfrm>
          <a:prstGeom prst="rect">
            <a:avLst/>
          </a:prstGeom>
        </p:spPr>
        <p:txBody>
          <a:bodyPr wrap="square">
            <a:spAutoFit/>
          </a:bodyPr>
          <a:lstStyle/>
          <a:p>
            <a:pPr lvl="0" algn="just"/>
            <a:r>
              <a:rPr lang="en-US" sz="3200" b="1" smtClean="0">
                <a:latin typeface="Arial" pitchFamily="34" charset="0"/>
                <a:cs typeface="Arial" pitchFamily="34" charset="0"/>
              </a:rPr>
              <a:t>- Khi </a:t>
            </a:r>
            <a:r>
              <a:rPr lang="en-US" sz="3200" b="1">
                <a:latin typeface="Arial" pitchFamily="34" charset="0"/>
                <a:cs typeface="Arial" pitchFamily="34" charset="0"/>
              </a:rPr>
              <a:t>vắng mặt tại KTX (về quê hoặc các lý do khác vắng mặt từ 1 ngày trở lên phải làm đơn xin phép, nói rõ lý do vắng, đi đâu, làm gì và địa chỉ liên lạc khi </a:t>
            </a:r>
            <a:r>
              <a:rPr lang="en-US" sz="3200" b="1">
                <a:latin typeface="Arial" pitchFamily="34" charset="0"/>
                <a:cs typeface="Arial" pitchFamily="34" charset="0"/>
              </a:rPr>
              <a:t>cần </a:t>
            </a:r>
            <a:r>
              <a:rPr lang="en-US" sz="3200" b="1" smtClean="0">
                <a:latin typeface="Arial" pitchFamily="34" charset="0"/>
                <a:cs typeface="Arial" pitchFamily="34" charset="0"/>
              </a:rPr>
              <a:t>thiết…);</a:t>
            </a:r>
            <a:endParaRPr lang="en-US" sz="3200" b="1">
              <a:latin typeface="Arial" pitchFamily="34" charset="0"/>
              <a:cs typeface="Arial" pitchFamily="34" charset="0"/>
            </a:endParaRPr>
          </a:p>
        </p:txBody>
      </p:sp>
      <p:sp>
        <p:nvSpPr>
          <p:cNvPr id="15" name="Title 3"/>
          <p:cNvSpPr txBox="1">
            <a:spLocks/>
          </p:cNvSpPr>
          <p:nvPr/>
        </p:nvSpPr>
        <p:spPr>
          <a:xfrm>
            <a:off x="381000" y="-294769"/>
            <a:ext cx="7772400" cy="1148209"/>
          </a:xfrm>
          <a:prstGeom prst="rect">
            <a:avLst/>
          </a:prstGeom>
        </p:spPr>
        <p:txBody>
          <a:bodyPr vert="horz" lIns="91440" tIns="45720" rIns="91440" bIns="45720" rtlCol="0" anchor="b">
            <a:noAutofit/>
          </a:bodyPr>
          <a:lstStyle>
            <a:lvl1pPr algn="l" defTabSz="914400" rtl="0" eaLnBrk="1" latinLnBrk="0" hangingPunct="1">
              <a:spcBef>
                <a:spcPct val="0"/>
              </a:spcBef>
              <a:buNone/>
              <a:defRPr sz="48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just"/>
            <a:r>
              <a:rPr lang="en-US" sz="3600" b="1" smtClean="0">
                <a:solidFill>
                  <a:srgbClr val="66FF33"/>
                </a:solidFill>
                <a:latin typeface="Arial" pitchFamily="34" charset="0"/>
                <a:cs typeface="Arial" pitchFamily="34" charset="0"/>
              </a:rPr>
              <a:t>III/ </a:t>
            </a:r>
            <a:r>
              <a:rPr lang="en-US" sz="3600" b="1" smtClean="0">
                <a:solidFill>
                  <a:srgbClr val="66FF33"/>
                </a:solidFill>
              </a:rPr>
              <a:t>NHẬN ĐỊNH TÌNH HÌNH KTX</a:t>
            </a:r>
            <a:endParaRPr lang="en-US" sz="3600">
              <a:solidFill>
                <a:srgbClr val="66FF33"/>
              </a:solidFill>
              <a:latin typeface="Arial" pitchFamily="34" charset="0"/>
              <a:cs typeface="Arial" pitchFamily="34" charset="0"/>
            </a:endParaRPr>
          </a:p>
        </p:txBody>
      </p:sp>
      <p:sp>
        <p:nvSpPr>
          <p:cNvPr id="16" name="Rectangle 15"/>
          <p:cNvSpPr/>
          <p:nvPr/>
        </p:nvSpPr>
        <p:spPr>
          <a:xfrm>
            <a:off x="380999"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7" name="Rectangle 16"/>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8" name="Rectangle 17"/>
          <p:cNvSpPr/>
          <p:nvPr/>
        </p:nvSpPr>
        <p:spPr>
          <a:xfrm>
            <a:off x="381000" y="2590800"/>
            <a:ext cx="844296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a. Về giờ giấc sinh hoạt tại KTX:</a:t>
            </a:r>
            <a:endParaRPr lang="en-US" sz="3200" b="1" u="sng">
              <a:solidFill>
                <a:srgbClr val="FFFF00"/>
              </a:solidFill>
              <a:latin typeface="Arial" pitchFamily="34" charset="0"/>
              <a:cs typeface="Arial" pitchFamily="34" charset="0"/>
            </a:endParaRPr>
          </a:p>
        </p:txBody>
      </p:sp>
    </p:spTree>
    <p:extLst>
      <p:ext uri="{BB962C8B-B14F-4D97-AF65-F5344CB8AC3E}">
        <p14:creationId xmlns:p14="http://schemas.microsoft.com/office/powerpoint/2010/main" val="4222635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1000" y="3200400"/>
            <a:ext cx="8534400" cy="1384995"/>
          </a:xfrm>
          <a:prstGeom prst="rect">
            <a:avLst/>
          </a:prstGeom>
        </p:spPr>
        <p:txBody>
          <a:bodyPr wrap="square">
            <a:spAutoFit/>
          </a:bodyPr>
          <a:lstStyle/>
          <a:p>
            <a:pPr lvl="0" algn="just"/>
            <a:r>
              <a:rPr lang="en-US" sz="2800" b="1" smtClean="0">
                <a:latin typeface="Arial" pitchFamily="34" charset="0"/>
                <a:cs typeface="Arial" pitchFamily="34" charset="0"/>
              </a:rPr>
              <a:t>- </a:t>
            </a:r>
            <a:r>
              <a:rPr lang="en-US" sz="2800" b="1">
                <a:latin typeface="Arial" pitchFamily="34" charset="0"/>
                <a:cs typeface="Arial" pitchFamily="34" charset="0"/>
              </a:rPr>
              <a:t>Khi không có nhu cầu lưu trú tại KTX phải báo trước 1 tháng cho Nhà trường biết (bộ phận quản lý KTX);</a:t>
            </a:r>
          </a:p>
        </p:txBody>
      </p:sp>
      <p:sp>
        <p:nvSpPr>
          <p:cNvPr id="7" name="Rectangle 6"/>
          <p:cNvSpPr/>
          <p:nvPr/>
        </p:nvSpPr>
        <p:spPr>
          <a:xfrm>
            <a:off x="381000" y="4611231"/>
            <a:ext cx="8534400" cy="2246769"/>
          </a:xfrm>
          <a:prstGeom prst="rect">
            <a:avLst/>
          </a:prstGeom>
        </p:spPr>
        <p:txBody>
          <a:bodyPr wrap="square">
            <a:spAutoFit/>
          </a:bodyPr>
          <a:lstStyle/>
          <a:p>
            <a:pPr lvl="0" algn="just"/>
            <a:r>
              <a:rPr lang="en-US" sz="2800" b="1" smtClean="0">
                <a:latin typeface="Arial" pitchFamily="34" charset="0"/>
                <a:cs typeface="Arial" pitchFamily="34" charset="0"/>
              </a:rPr>
              <a:t>- Các </a:t>
            </a:r>
            <a:r>
              <a:rPr lang="en-US" sz="2800" b="1">
                <a:latin typeface="Arial" pitchFamily="34" charset="0"/>
                <a:cs typeface="Arial" pitchFamily="34" charset="0"/>
              </a:rPr>
              <a:t>trường hợp đi làm thêm (bán thời </a:t>
            </a:r>
            <a:r>
              <a:rPr lang="en-US" sz="2800" b="1">
                <a:latin typeface="Arial" pitchFamily="34" charset="0"/>
                <a:cs typeface="Arial" pitchFamily="34" charset="0"/>
              </a:rPr>
              <a:t>gian</a:t>
            </a:r>
            <a:r>
              <a:rPr lang="en-US" sz="2800" b="1" smtClean="0">
                <a:latin typeface="Arial" pitchFamily="34" charset="0"/>
                <a:cs typeface="Arial" pitchFamily="34" charset="0"/>
              </a:rPr>
              <a:t>): HSSV phải kê khai và </a:t>
            </a:r>
            <a:r>
              <a:rPr lang="en-US" sz="2800" b="1">
                <a:latin typeface="Arial" pitchFamily="34" charset="0"/>
                <a:cs typeface="Arial" pitchFamily="34" charset="0"/>
              </a:rPr>
              <a:t>được sự đồng ý của </a:t>
            </a:r>
            <a:r>
              <a:rPr lang="en-US" sz="2800" b="1">
                <a:latin typeface="Arial" pitchFamily="34" charset="0"/>
                <a:cs typeface="Arial" pitchFamily="34" charset="0"/>
              </a:rPr>
              <a:t>nhà </a:t>
            </a:r>
            <a:r>
              <a:rPr lang="en-US" sz="2800" b="1" smtClean="0">
                <a:latin typeface="Arial" pitchFamily="34" charset="0"/>
                <a:cs typeface="Arial" pitchFamily="34" charset="0"/>
              </a:rPr>
              <a:t>trường, thời gian đi làm không quá 23h00</a:t>
            </a:r>
            <a:r>
              <a:rPr lang="en-US" sz="2800" b="1">
                <a:latin typeface="Arial" pitchFamily="34" charset="0"/>
                <a:cs typeface="Arial" pitchFamily="34" charset="0"/>
              </a:rPr>
              <a:t>. Sau 23h00 phải đến phòng quản lý KTX trình diện Giáo </a:t>
            </a:r>
            <a:r>
              <a:rPr lang="en-US" sz="2800" b="1">
                <a:latin typeface="Arial" pitchFamily="34" charset="0"/>
                <a:cs typeface="Arial" pitchFamily="34" charset="0"/>
              </a:rPr>
              <a:t>Viên </a:t>
            </a:r>
            <a:r>
              <a:rPr lang="en-US" sz="2800" b="1" smtClean="0">
                <a:latin typeface="Arial" pitchFamily="34" charset="0"/>
                <a:cs typeface="Arial" pitchFamily="34" charset="0"/>
              </a:rPr>
              <a:t>QL.KTX.</a:t>
            </a:r>
            <a:endParaRPr lang="en-US" sz="2800" b="1">
              <a:latin typeface="Arial" pitchFamily="34" charset="0"/>
              <a:cs typeface="Arial" pitchFamily="34" charset="0"/>
            </a:endParaRPr>
          </a:p>
        </p:txBody>
      </p:sp>
      <p:sp>
        <p:nvSpPr>
          <p:cNvPr id="9" name="Title 3"/>
          <p:cNvSpPr>
            <a:spLocks noGrp="1"/>
          </p:cNvSpPr>
          <p:nvPr>
            <p:ph type="ctrTitle"/>
          </p:nvPr>
        </p:nvSpPr>
        <p:spPr>
          <a:xfrm>
            <a:off x="381000" y="-294769"/>
            <a:ext cx="7772400" cy="1148209"/>
          </a:xfrm>
        </p:spPr>
        <p:txBody>
          <a:bodyPr>
            <a:noAutofit/>
          </a:bodyPr>
          <a:lstStyle/>
          <a:p>
            <a:pPr algn="just"/>
            <a:r>
              <a:rPr lang="en-US" sz="3600" b="1" smtClean="0">
                <a:solidFill>
                  <a:srgbClr val="66FF33"/>
                </a:solidFill>
                <a:latin typeface="Arial" pitchFamily="34" charset="0"/>
                <a:cs typeface="Arial" pitchFamily="34" charset="0"/>
              </a:rPr>
              <a:t>III/ NHẬN ĐỊNH TÌNH HÌNH KTX</a:t>
            </a:r>
            <a:endParaRPr lang="en-US" sz="3600">
              <a:solidFill>
                <a:srgbClr val="66FF33"/>
              </a:solidFill>
              <a:latin typeface="Arial" pitchFamily="34" charset="0"/>
              <a:cs typeface="Arial" pitchFamily="34" charset="0"/>
            </a:endParaRPr>
          </a:p>
        </p:txBody>
      </p:sp>
      <p:sp>
        <p:nvSpPr>
          <p:cNvPr id="12" name="Rectangle 11"/>
          <p:cNvSpPr/>
          <p:nvPr/>
        </p:nvSpPr>
        <p:spPr>
          <a:xfrm>
            <a:off x="380999"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3" name="Rectangle 12"/>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4" name="Rectangle 13"/>
          <p:cNvSpPr/>
          <p:nvPr/>
        </p:nvSpPr>
        <p:spPr>
          <a:xfrm>
            <a:off x="381000" y="2590800"/>
            <a:ext cx="844296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a. Về giờ giấc sinh hoạt tại KTX:</a:t>
            </a:r>
            <a:endParaRPr lang="en-US" sz="3200" b="1" u="sng">
              <a:solidFill>
                <a:srgbClr val="FFFF00"/>
              </a:solidFill>
              <a:latin typeface="Arial" pitchFamily="34" charset="0"/>
              <a:cs typeface="Arial" pitchFamily="34" charset="0"/>
            </a:endParaRPr>
          </a:p>
        </p:txBody>
      </p:sp>
    </p:spTree>
    <p:extLst>
      <p:ext uri="{BB962C8B-B14F-4D97-AF65-F5344CB8AC3E}">
        <p14:creationId xmlns:p14="http://schemas.microsoft.com/office/powerpoint/2010/main" val="2729627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0999" y="3200400"/>
            <a:ext cx="8518911" cy="1384995"/>
          </a:xfrm>
          <a:prstGeom prst="rect">
            <a:avLst/>
          </a:prstGeom>
        </p:spPr>
        <p:txBody>
          <a:bodyPr wrap="square">
            <a:spAutoFit/>
          </a:bodyPr>
          <a:lstStyle/>
          <a:p>
            <a:pPr algn="just"/>
            <a:r>
              <a:rPr lang="en-US" sz="2800" b="1" smtClean="0">
                <a:latin typeface="Arial" pitchFamily="34" charset="0"/>
                <a:cs typeface="Arial" pitchFamily="34" charset="0"/>
              </a:rPr>
              <a:t>- </a:t>
            </a:r>
            <a:r>
              <a:rPr lang="en-US" sz="2800" b="1">
                <a:latin typeface="Arial" pitchFamily="34" charset="0"/>
                <a:cs typeface="Arial" pitchFamily="34" charset="0"/>
              </a:rPr>
              <a:t>Vệ sinh phòng ở, Toilet, nhà tắm, quần áo, chăn, mùng, mền sắp xếp gọn gàng sau khi thức </a:t>
            </a:r>
            <a:r>
              <a:rPr lang="en-US" sz="2800" b="1">
                <a:latin typeface="Arial" pitchFamily="34" charset="0"/>
                <a:cs typeface="Arial" pitchFamily="34" charset="0"/>
              </a:rPr>
              <a:t>dậy</a:t>
            </a:r>
            <a:r>
              <a:rPr lang="en-US" sz="2800" b="1" smtClean="0">
                <a:latin typeface="Arial" pitchFamily="34" charset="0"/>
                <a:cs typeface="Arial" pitchFamily="34" charset="0"/>
              </a:rPr>
              <a:t>…..;</a:t>
            </a:r>
            <a:endParaRPr lang="en-US" sz="2800" b="1">
              <a:latin typeface="Arial" pitchFamily="34" charset="0"/>
              <a:cs typeface="Arial" pitchFamily="34" charset="0"/>
            </a:endParaRPr>
          </a:p>
        </p:txBody>
      </p:sp>
      <p:sp>
        <p:nvSpPr>
          <p:cNvPr id="7" name="Rectangle 6"/>
          <p:cNvSpPr/>
          <p:nvPr/>
        </p:nvSpPr>
        <p:spPr>
          <a:xfrm>
            <a:off x="381000" y="4602480"/>
            <a:ext cx="8534400" cy="954107"/>
          </a:xfrm>
          <a:prstGeom prst="rect">
            <a:avLst/>
          </a:prstGeom>
        </p:spPr>
        <p:txBody>
          <a:bodyPr wrap="square">
            <a:spAutoFit/>
          </a:bodyPr>
          <a:lstStyle/>
          <a:p>
            <a:pPr lvl="0" algn="just"/>
            <a:r>
              <a:rPr lang="en-US" sz="2800" b="1" smtClean="0">
                <a:latin typeface="Arial" pitchFamily="34" charset="0"/>
                <a:cs typeface="Arial" pitchFamily="34" charset="0"/>
              </a:rPr>
              <a:t>- Trực </a:t>
            </a:r>
            <a:r>
              <a:rPr lang="en-US" sz="2800" b="1">
                <a:latin typeface="Arial" pitchFamily="34" charset="0"/>
                <a:cs typeface="Arial" pitchFamily="34" charset="0"/>
              </a:rPr>
              <a:t>nhật vệ sinh phòng, Toilet theo lịch phân công;</a:t>
            </a:r>
          </a:p>
        </p:txBody>
      </p:sp>
      <p:sp>
        <p:nvSpPr>
          <p:cNvPr id="8" name="Rectangle 7"/>
          <p:cNvSpPr/>
          <p:nvPr/>
        </p:nvSpPr>
        <p:spPr>
          <a:xfrm>
            <a:off x="380999" y="5471160"/>
            <a:ext cx="8518911" cy="1384995"/>
          </a:xfrm>
          <a:prstGeom prst="rect">
            <a:avLst/>
          </a:prstGeom>
        </p:spPr>
        <p:txBody>
          <a:bodyPr wrap="square">
            <a:spAutoFit/>
          </a:bodyPr>
          <a:lstStyle/>
          <a:p>
            <a:pPr lvl="0" algn="just"/>
            <a:r>
              <a:rPr lang="en-US" sz="2800" b="1" smtClean="0">
                <a:latin typeface="Arial" pitchFamily="34" charset="0"/>
                <a:cs typeface="Arial" pitchFamily="34" charset="0"/>
              </a:rPr>
              <a:t>- Hàng </a:t>
            </a:r>
            <a:r>
              <a:rPr lang="en-US" sz="2800" b="1">
                <a:latin typeface="Arial" pitchFamily="34" charset="0"/>
                <a:cs typeface="Arial" pitchFamily="34" charset="0"/>
              </a:rPr>
              <a:t>tháng tổng vệ sinh 02 lần cách nhau 02 tuần vào ngày chủ nhật (tất cả các thành viên trong phòng đều phải tham gia);</a:t>
            </a:r>
          </a:p>
        </p:txBody>
      </p:sp>
      <p:sp>
        <p:nvSpPr>
          <p:cNvPr id="10" name="Title 3"/>
          <p:cNvSpPr>
            <a:spLocks noGrp="1"/>
          </p:cNvSpPr>
          <p:nvPr>
            <p:ph type="ctrTitle"/>
          </p:nvPr>
        </p:nvSpPr>
        <p:spPr>
          <a:xfrm>
            <a:off x="381000" y="-294769"/>
            <a:ext cx="7772400" cy="1148209"/>
          </a:xfrm>
        </p:spPr>
        <p:txBody>
          <a:bodyPr>
            <a:noAutofit/>
          </a:bodyPr>
          <a:lstStyle/>
          <a:p>
            <a:pPr algn="just"/>
            <a:r>
              <a:rPr lang="en-US" sz="3600" b="1" smtClean="0">
                <a:solidFill>
                  <a:srgbClr val="66FF33"/>
                </a:solidFill>
                <a:latin typeface="Arial" pitchFamily="34" charset="0"/>
                <a:cs typeface="Arial" pitchFamily="34" charset="0"/>
              </a:rPr>
              <a:t>III/ NHẬN ĐỊNH TÌNH HÌNH KTX</a:t>
            </a:r>
            <a:endParaRPr lang="en-US" sz="3600">
              <a:solidFill>
                <a:srgbClr val="66FF33"/>
              </a:solidFill>
              <a:latin typeface="Arial" pitchFamily="34" charset="0"/>
              <a:cs typeface="Arial" pitchFamily="34" charset="0"/>
            </a:endParaRPr>
          </a:p>
        </p:txBody>
      </p:sp>
      <p:sp>
        <p:nvSpPr>
          <p:cNvPr id="13" name="Rectangle 12"/>
          <p:cNvSpPr/>
          <p:nvPr/>
        </p:nvSpPr>
        <p:spPr>
          <a:xfrm>
            <a:off x="380999"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4" name="Rectangle 13"/>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6" name="Rectangle 15"/>
          <p:cNvSpPr/>
          <p:nvPr/>
        </p:nvSpPr>
        <p:spPr>
          <a:xfrm>
            <a:off x="381000" y="2615625"/>
            <a:ext cx="815340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b. Về giữ gìn vệ sinh chung tại KTX:</a:t>
            </a:r>
            <a:endParaRPr lang="en-US" sz="3200" b="1" u="sng">
              <a:solidFill>
                <a:srgbClr val="FFFF00"/>
              </a:solidFill>
              <a:latin typeface="Arial" pitchFamily="34" charset="0"/>
              <a:cs typeface="Arial" pitchFamily="34" charset="0"/>
            </a:endParaRPr>
          </a:p>
        </p:txBody>
      </p:sp>
    </p:spTree>
    <p:extLst>
      <p:ext uri="{BB962C8B-B14F-4D97-AF65-F5344CB8AC3E}">
        <p14:creationId xmlns:p14="http://schemas.microsoft.com/office/powerpoint/2010/main" val="1161196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0999" y="3200399"/>
            <a:ext cx="8518787" cy="954107"/>
          </a:xfrm>
          <a:prstGeom prst="rect">
            <a:avLst/>
          </a:prstGeom>
        </p:spPr>
        <p:txBody>
          <a:bodyPr wrap="square">
            <a:spAutoFit/>
          </a:bodyPr>
          <a:lstStyle/>
          <a:p>
            <a:pPr lvl="0" algn="just"/>
            <a:r>
              <a:rPr lang="en-US" sz="2800" b="1" smtClean="0">
                <a:latin typeface="Arial" pitchFamily="34" charset="0"/>
                <a:cs typeface="Arial" pitchFamily="34" charset="0"/>
              </a:rPr>
              <a:t>- </a:t>
            </a:r>
            <a:r>
              <a:rPr lang="en-US" sz="2800" b="1">
                <a:latin typeface="Arial" pitchFamily="34" charset="0"/>
                <a:cs typeface="Arial" pitchFamily="34" charset="0"/>
              </a:rPr>
              <a:t>Đổ rác đúng giờ quy định (buổi sáng trước 10 giờ, buổi chiều trước 16 giờ);</a:t>
            </a:r>
          </a:p>
        </p:txBody>
      </p:sp>
      <p:sp>
        <p:nvSpPr>
          <p:cNvPr id="7" name="Rectangle 6"/>
          <p:cNvSpPr/>
          <p:nvPr/>
        </p:nvSpPr>
        <p:spPr>
          <a:xfrm>
            <a:off x="381000" y="4114800"/>
            <a:ext cx="8534400" cy="1384995"/>
          </a:xfrm>
          <a:prstGeom prst="rect">
            <a:avLst/>
          </a:prstGeom>
        </p:spPr>
        <p:txBody>
          <a:bodyPr wrap="square">
            <a:spAutoFit/>
          </a:bodyPr>
          <a:lstStyle/>
          <a:p>
            <a:pPr lvl="0" algn="just"/>
            <a:r>
              <a:rPr lang="en-US" sz="2800" b="1" smtClean="0">
                <a:latin typeface="Arial" pitchFamily="34" charset="0"/>
                <a:cs typeface="Arial" pitchFamily="34" charset="0"/>
              </a:rPr>
              <a:t>- </a:t>
            </a:r>
            <a:r>
              <a:rPr lang="en-US" sz="2800" b="1">
                <a:latin typeface="Arial" pitchFamily="34" charset="0"/>
                <a:cs typeface="Arial" pitchFamily="34" charset="0"/>
              </a:rPr>
              <a:t>Không vứt rác, xả rác </a:t>
            </a:r>
            <a:r>
              <a:rPr lang="en-US" sz="2800" b="1">
                <a:latin typeface="Arial" pitchFamily="34" charset="0"/>
                <a:cs typeface="Arial" pitchFamily="34" charset="0"/>
              </a:rPr>
              <a:t>bừa </a:t>
            </a:r>
            <a:r>
              <a:rPr lang="en-US" sz="2800" b="1" smtClean="0">
                <a:latin typeface="Arial" pitchFamily="34" charset="0"/>
                <a:cs typeface="Arial" pitchFamily="34" charset="0"/>
              </a:rPr>
              <a:t>bãi; </a:t>
            </a:r>
            <a:r>
              <a:rPr lang="en-US" sz="2800" b="1">
                <a:latin typeface="Arial" pitchFamily="34" charset="0"/>
                <a:cs typeface="Arial" pitchFamily="34" charset="0"/>
              </a:rPr>
              <a:t>không vứt rác từ trên lầu xuống hành lang bên dưới và xuống đất…</a:t>
            </a:r>
          </a:p>
        </p:txBody>
      </p:sp>
      <p:sp>
        <p:nvSpPr>
          <p:cNvPr id="8" name="Rectangle 7"/>
          <p:cNvSpPr/>
          <p:nvPr/>
        </p:nvSpPr>
        <p:spPr>
          <a:xfrm>
            <a:off x="380999" y="5486400"/>
            <a:ext cx="8518995" cy="1384995"/>
          </a:xfrm>
          <a:prstGeom prst="rect">
            <a:avLst/>
          </a:prstGeom>
        </p:spPr>
        <p:txBody>
          <a:bodyPr wrap="square">
            <a:spAutoFit/>
          </a:bodyPr>
          <a:lstStyle/>
          <a:p>
            <a:pPr algn="just"/>
            <a:r>
              <a:rPr lang="en-US" sz="2800" b="1" smtClean="0">
                <a:latin typeface="Arial" pitchFamily="34" charset="0"/>
                <a:cs typeface="Arial" pitchFamily="34" charset="0"/>
              </a:rPr>
              <a:t>- </a:t>
            </a:r>
            <a:r>
              <a:rPr lang="en-US" sz="2800" b="1">
                <a:latin typeface="Arial" pitchFamily="34" charset="0"/>
                <a:cs typeface="Arial" pitchFamily="34" charset="0"/>
              </a:rPr>
              <a:t>Hàng tháng tổ chức giặt (bằng máy giặt) chăn, mùng, mền cá nhân theo từng phòng (có lịch và thông báo cụ </a:t>
            </a:r>
            <a:r>
              <a:rPr lang="en-US" sz="2800" b="1">
                <a:latin typeface="Arial" pitchFamily="34" charset="0"/>
                <a:cs typeface="Arial" pitchFamily="34" charset="0"/>
              </a:rPr>
              <a:t>thể</a:t>
            </a:r>
            <a:r>
              <a:rPr lang="en-US" sz="2800" b="1" smtClean="0">
                <a:latin typeface="Arial" pitchFamily="34" charset="0"/>
                <a:cs typeface="Arial" pitchFamily="34" charset="0"/>
              </a:rPr>
              <a:t>).</a:t>
            </a:r>
            <a:endParaRPr lang="en-US" sz="2800" b="1">
              <a:latin typeface="Arial" pitchFamily="34" charset="0"/>
              <a:cs typeface="Arial" pitchFamily="34" charset="0"/>
            </a:endParaRPr>
          </a:p>
        </p:txBody>
      </p:sp>
      <p:sp>
        <p:nvSpPr>
          <p:cNvPr id="10" name="Title 3"/>
          <p:cNvSpPr>
            <a:spLocks noGrp="1"/>
          </p:cNvSpPr>
          <p:nvPr>
            <p:ph type="ctrTitle"/>
          </p:nvPr>
        </p:nvSpPr>
        <p:spPr>
          <a:xfrm>
            <a:off x="381000" y="-294769"/>
            <a:ext cx="7772400" cy="1148209"/>
          </a:xfrm>
        </p:spPr>
        <p:txBody>
          <a:bodyPr>
            <a:noAutofit/>
          </a:bodyPr>
          <a:lstStyle/>
          <a:p>
            <a:pPr algn="just"/>
            <a:r>
              <a:rPr lang="en-US" sz="3600" b="1" smtClean="0">
                <a:solidFill>
                  <a:srgbClr val="66FF33"/>
                </a:solidFill>
                <a:latin typeface="Arial" pitchFamily="34" charset="0"/>
                <a:cs typeface="Arial" pitchFamily="34" charset="0"/>
              </a:rPr>
              <a:t>III/ NHẬN ĐỊNH TÌNH HÌNH KTX</a:t>
            </a:r>
            <a:endParaRPr lang="en-US" sz="3600">
              <a:solidFill>
                <a:srgbClr val="66FF33"/>
              </a:solidFill>
              <a:latin typeface="Arial" pitchFamily="34" charset="0"/>
              <a:cs typeface="Arial" pitchFamily="34" charset="0"/>
            </a:endParaRPr>
          </a:p>
        </p:txBody>
      </p:sp>
      <p:sp>
        <p:nvSpPr>
          <p:cNvPr id="13" name="Rectangle 12"/>
          <p:cNvSpPr/>
          <p:nvPr/>
        </p:nvSpPr>
        <p:spPr>
          <a:xfrm>
            <a:off x="380999"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4" name="Rectangle 13"/>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6" name="Rectangle 15"/>
          <p:cNvSpPr/>
          <p:nvPr/>
        </p:nvSpPr>
        <p:spPr>
          <a:xfrm>
            <a:off x="381000" y="2615625"/>
            <a:ext cx="815340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b. Về giữ gìn vệ sinh chung tại KTX:</a:t>
            </a:r>
            <a:endParaRPr lang="en-US" sz="3200" b="1" u="sng">
              <a:solidFill>
                <a:srgbClr val="FFFF00"/>
              </a:solidFill>
              <a:latin typeface="Arial" pitchFamily="34" charset="0"/>
              <a:cs typeface="Arial" pitchFamily="34" charset="0"/>
            </a:endParaRPr>
          </a:p>
        </p:txBody>
      </p:sp>
    </p:spTree>
    <p:extLst>
      <p:ext uri="{BB962C8B-B14F-4D97-AF65-F5344CB8AC3E}">
        <p14:creationId xmlns:p14="http://schemas.microsoft.com/office/powerpoint/2010/main" val="1749983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1000" y="2621280"/>
            <a:ext cx="8153400" cy="1077218"/>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c. Về giữ gìn tài sản cá nhân, tài sản chung và bảo quản trang thiết bị tại KTX</a:t>
            </a:r>
            <a:endParaRPr lang="en-US" sz="3200" b="1" u="sng">
              <a:solidFill>
                <a:srgbClr val="FFFF00"/>
              </a:solidFill>
              <a:latin typeface="Arial" pitchFamily="34" charset="0"/>
              <a:cs typeface="Arial" pitchFamily="34" charset="0"/>
            </a:endParaRPr>
          </a:p>
        </p:txBody>
      </p:sp>
      <p:sp>
        <p:nvSpPr>
          <p:cNvPr id="6" name="Rectangle 5"/>
          <p:cNvSpPr/>
          <p:nvPr/>
        </p:nvSpPr>
        <p:spPr>
          <a:xfrm>
            <a:off x="381000" y="5065693"/>
            <a:ext cx="8534400" cy="954107"/>
          </a:xfrm>
          <a:prstGeom prst="rect">
            <a:avLst/>
          </a:prstGeom>
        </p:spPr>
        <p:txBody>
          <a:bodyPr wrap="square">
            <a:spAutoFit/>
          </a:bodyPr>
          <a:lstStyle/>
          <a:p>
            <a:pPr lvl="0" algn="just"/>
            <a:r>
              <a:rPr lang="en-US" sz="2800" b="1" smtClean="0"/>
              <a:t>- </a:t>
            </a:r>
            <a:r>
              <a:rPr lang="en-US" sz="2800" b="1"/>
              <a:t>HSSV phải có ý thức giữ gìn và bảo quản trang thiết bị tại KTX;</a:t>
            </a:r>
          </a:p>
        </p:txBody>
      </p:sp>
      <p:sp>
        <p:nvSpPr>
          <p:cNvPr id="7" name="Rectangle 6"/>
          <p:cNvSpPr/>
          <p:nvPr/>
        </p:nvSpPr>
        <p:spPr>
          <a:xfrm>
            <a:off x="381000" y="5980093"/>
            <a:ext cx="8534400" cy="954107"/>
          </a:xfrm>
          <a:prstGeom prst="rect">
            <a:avLst/>
          </a:prstGeom>
        </p:spPr>
        <p:txBody>
          <a:bodyPr wrap="square">
            <a:spAutoFit/>
          </a:bodyPr>
          <a:lstStyle/>
          <a:p>
            <a:pPr lvl="0" algn="just"/>
            <a:r>
              <a:rPr lang="en-US" sz="2800" b="1" smtClean="0"/>
              <a:t>- </a:t>
            </a:r>
            <a:r>
              <a:rPr lang="en-US" sz="2800" b="1"/>
              <a:t>Tắt hết đèn</a:t>
            </a:r>
            <a:r>
              <a:rPr lang="en-US" sz="2800" b="1"/>
              <a:t>, </a:t>
            </a:r>
            <a:r>
              <a:rPr lang="en-US" sz="2800" b="1" smtClean="0"/>
              <a:t>quạt, </a:t>
            </a:r>
            <a:r>
              <a:rPr lang="en-US" sz="2800" b="1"/>
              <a:t>trang </a:t>
            </a:r>
            <a:r>
              <a:rPr lang="en-US" sz="2800" b="1"/>
              <a:t>thiết </a:t>
            </a:r>
            <a:r>
              <a:rPr lang="en-US" sz="2800" b="1" smtClean="0"/>
              <a:t>bị điện </a:t>
            </a:r>
            <a:r>
              <a:rPr lang="en-US" sz="2800" b="1"/>
              <a:t>cá </a:t>
            </a:r>
            <a:r>
              <a:rPr lang="en-US" sz="2800" b="1" smtClean="0"/>
              <a:t>nhân khi HSSV ra khỏi phòng.</a:t>
            </a:r>
            <a:endParaRPr lang="en-US" sz="2800" b="1"/>
          </a:p>
        </p:txBody>
      </p:sp>
      <p:sp>
        <p:nvSpPr>
          <p:cNvPr id="10" name="Title 3"/>
          <p:cNvSpPr>
            <a:spLocks noGrp="1"/>
          </p:cNvSpPr>
          <p:nvPr>
            <p:ph type="ctrTitle"/>
          </p:nvPr>
        </p:nvSpPr>
        <p:spPr>
          <a:xfrm>
            <a:off x="381000" y="-294769"/>
            <a:ext cx="7772400" cy="1148209"/>
          </a:xfrm>
        </p:spPr>
        <p:txBody>
          <a:bodyPr>
            <a:noAutofit/>
          </a:bodyPr>
          <a:lstStyle/>
          <a:p>
            <a:pPr algn="just"/>
            <a:r>
              <a:rPr lang="en-US" sz="3600" b="1" smtClean="0">
                <a:solidFill>
                  <a:srgbClr val="66FF33"/>
                </a:solidFill>
                <a:latin typeface="Arial" pitchFamily="34" charset="0"/>
                <a:cs typeface="Arial" pitchFamily="34" charset="0"/>
              </a:rPr>
              <a:t>III/ NHẬN ĐỊNH TÌNH HÌNH KTX</a:t>
            </a:r>
            <a:endParaRPr lang="en-US" sz="3600">
              <a:solidFill>
                <a:srgbClr val="66FF33"/>
              </a:solidFill>
              <a:latin typeface="Arial" pitchFamily="34" charset="0"/>
              <a:cs typeface="Arial" pitchFamily="34" charset="0"/>
            </a:endParaRPr>
          </a:p>
        </p:txBody>
      </p:sp>
      <p:sp>
        <p:nvSpPr>
          <p:cNvPr id="11" name="Rectangle 10"/>
          <p:cNvSpPr/>
          <p:nvPr/>
        </p:nvSpPr>
        <p:spPr>
          <a:xfrm>
            <a:off x="381000" y="838200"/>
            <a:ext cx="8153194" cy="584775"/>
          </a:xfrm>
          <a:prstGeom prst="rect">
            <a:avLst/>
          </a:prstGeom>
        </p:spPr>
        <p:txBody>
          <a:bodyPr wrap="non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2" name="Rectangle 11"/>
          <p:cNvSpPr/>
          <p:nvPr/>
        </p:nvSpPr>
        <p:spPr>
          <a:xfrm>
            <a:off x="381000" y="1453455"/>
            <a:ext cx="8458200"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3" name="Rectangle 12"/>
          <p:cNvSpPr/>
          <p:nvPr/>
        </p:nvSpPr>
        <p:spPr>
          <a:xfrm>
            <a:off x="381000" y="3720405"/>
            <a:ext cx="8534400" cy="1384995"/>
          </a:xfrm>
          <a:prstGeom prst="rect">
            <a:avLst/>
          </a:prstGeom>
        </p:spPr>
        <p:txBody>
          <a:bodyPr wrap="square">
            <a:spAutoFit/>
          </a:bodyPr>
          <a:lstStyle/>
          <a:p>
            <a:pPr lvl="0" algn="just"/>
            <a:r>
              <a:rPr lang="en-US" sz="2800" b="1" smtClean="0"/>
              <a:t>- </a:t>
            </a:r>
            <a:r>
              <a:rPr lang="en-US" sz="2800" b="1"/>
              <a:t>HSSV phải có ý </a:t>
            </a:r>
            <a:r>
              <a:rPr lang="en-US" sz="2800" b="1"/>
              <a:t>thức </a:t>
            </a:r>
            <a:r>
              <a:rPr lang="en-US" sz="2800" b="1" smtClean="0"/>
              <a:t>tự quản, tự giữ </a:t>
            </a:r>
            <a:r>
              <a:rPr lang="en-US" sz="2800" b="1"/>
              <a:t>gìn </a:t>
            </a:r>
            <a:r>
              <a:rPr lang="en-US" sz="2800" b="1" smtClean="0"/>
              <a:t>tài sản các nhân và tài sản chung của bạn bè chung phòng;</a:t>
            </a:r>
            <a:endParaRPr lang="en-US" sz="2800" b="1"/>
          </a:p>
        </p:txBody>
      </p:sp>
    </p:spTree>
    <p:extLst>
      <p:ext uri="{BB962C8B-B14F-4D97-AF65-F5344CB8AC3E}">
        <p14:creationId xmlns:p14="http://schemas.microsoft.com/office/powerpoint/2010/main" val="2990637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1000" y="2615625"/>
            <a:ext cx="815340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d. Về sử dụng điện nước tại KTX</a:t>
            </a:r>
            <a:endParaRPr lang="en-US" sz="3200" b="1" u="sng">
              <a:solidFill>
                <a:srgbClr val="FFFF00"/>
              </a:solidFill>
              <a:latin typeface="Arial" pitchFamily="34" charset="0"/>
              <a:cs typeface="Arial" pitchFamily="34" charset="0"/>
            </a:endParaRPr>
          </a:p>
        </p:txBody>
      </p:sp>
      <p:sp>
        <p:nvSpPr>
          <p:cNvPr id="6" name="Rectangle 5"/>
          <p:cNvSpPr/>
          <p:nvPr/>
        </p:nvSpPr>
        <p:spPr>
          <a:xfrm>
            <a:off x="380999" y="3236893"/>
            <a:ext cx="8549735" cy="954107"/>
          </a:xfrm>
          <a:prstGeom prst="rect">
            <a:avLst/>
          </a:prstGeom>
        </p:spPr>
        <p:txBody>
          <a:bodyPr wrap="square">
            <a:spAutoFit/>
          </a:bodyPr>
          <a:lstStyle/>
          <a:p>
            <a:pPr lvl="0" algn="just"/>
            <a:r>
              <a:rPr lang="en-US" sz="2800" b="1" smtClean="0">
                <a:latin typeface="Arial" pitchFamily="34" charset="0"/>
                <a:cs typeface="Arial" pitchFamily="34" charset="0"/>
              </a:rPr>
              <a:t>- </a:t>
            </a:r>
            <a:r>
              <a:rPr lang="en-US" sz="2800" b="1">
                <a:latin typeface="Arial" pitchFamily="34" charset="0"/>
                <a:cs typeface="Arial" pitchFamily="34" charset="0"/>
              </a:rPr>
              <a:t>HSSV phải có ý thức sử dụng điện, nước tiết kiệm, tránh lãng phí;</a:t>
            </a:r>
          </a:p>
        </p:txBody>
      </p:sp>
      <p:sp>
        <p:nvSpPr>
          <p:cNvPr id="7" name="Rectangle 6"/>
          <p:cNvSpPr/>
          <p:nvPr/>
        </p:nvSpPr>
        <p:spPr>
          <a:xfrm>
            <a:off x="381000" y="4151292"/>
            <a:ext cx="8534400" cy="954107"/>
          </a:xfrm>
          <a:prstGeom prst="rect">
            <a:avLst/>
          </a:prstGeom>
        </p:spPr>
        <p:txBody>
          <a:bodyPr wrap="square">
            <a:spAutoFit/>
          </a:bodyPr>
          <a:lstStyle/>
          <a:p>
            <a:pPr lvl="0" algn="just"/>
            <a:r>
              <a:rPr lang="en-US" sz="2800" b="1" smtClean="0">
                <a:latin typeface="Arial" pitchFamily="34" charset="0"/>
                <a:cs typeface="Arial" pitchFamily="34" charset="0"/>
              </a:rPr>
              <a:t>- </a:t>
            </a:r>
            <a:r>
              <a:rPr lang="en-US" sz="2800" b="1">
                <a:latin typeface="Arial" pitchFamily="34" charset="0"/>
                <a:cs typeface="Arial" pitchFamily="34" charset="0"/>
              </a:rPr>
              <a:t>Tuyệt </a:t>
            </a:r>
            <a:r>
              <a:rPr lang="en-US" sz="2800" b="1" smtClean="0">
                <a:latin typeface="Arial" pitchFamily="34" charset="0"/>
                <a:cs typeface="Arial" pitchFamily="34" charset="0"/>
              </a:rPr>
              <a:t>đối </a:t>
            </a:r>
            <a:r>
              <a:rPr lang="en-US" sz="2800" b="1">
                <a:latin typeface="Arial" pitchFamily="34" charset="0"/>
                <a:cs typeface="Arial" pitchFamily="34" charset="0"/>
              </a:rPr>
              <a:t>không sử dụng bếp điện, nồi cơm điện… để đun nấu trong phòng ở;</a:t>
            </a:r>
          </a:p>
        </p:txBody>
      </p:sp>
      <p:sp>
        <p:nvSpPr>
          <p:cNvPr id="8" name="Rectangle 7"/>
          <p:cNvSpPr/>
          <p:nvPr/>
        </p:nvSpPr>
        <p:spPr>
          <a:xfrm>
            <a:off x="381000" y="5105400"/>
            <a:ext cx="8534400" cy="1384995"/>
          </a:xfrm>
          <a:prstGeom prst="rect">
            <a:avLst/>
          </a:prstGeom>
        </p:spPr>
        <p:txBody>
          <a:bodyPr wrap="square">
            <a:spAutoFit/>
          </a:bodyPr>
          <a:lstStyle/>
          <a:p>
            <a:pPr lvl="0" algn="just"/>
            <a:r>
              <a:rPr lang="en-US" sz="2800" b="1" smtClean="0">
                <a:latin typeface="Arial" pitchFamily="34" charset="0"/>
                <a:cs typeface="Arial" pitchFamily="34" charset="0"/>
              </a:rPr>
              <a:t>- Sử </a:t>
            </a:r>
            <a:r>
              <a:rPr lang="en-US" sz="2800" b="1">
                <a:latin typeface="Arial" pitchFamily="34" charset="0"/>
                <a:cs typeface="Arial" pitchFamily="34" charset="0"/>
              </a:rPr>
              <a:t>dụng thiết bị điện an toàn và chấp hành nghiêm chỉnh quy định về công tác phòng chống cháy nổ của </a:t>
            </a:r>
            <a:r>
              <a:rPr lang="en-US" sz="2800" b="1">
                <a:latin typeface="Arial" pitchFamily="34" charset="0"/>
                <a:cs typeface="Arial" pitchFamily="34" charset="0"/>
              </a:rPr>
              <a:t>nhà </a:t>
            </a:r>
            <a:r>
              <a:rPr lang="en-US" sz="2800" b="1" smtClean="0">
                <a:latin typeface="Arial" pitchFamily="34" charset="0"/>
                <a:cs typeface="Arial" pitchFamily="34" charset="0"/>
              </a:rPr>
              <a:t>trường.</a:t>
            </a:r>
            <a:endParaRPr lang="en-US" sz="2800" b="1">
              <a:latin typeface="Arial" pitchFamily="34" charset="0"/>
              <a:cs typeface="Arial" pitchFamily="34" charset="0"/>
            </a:endParaRPr>
          </a:p>
        </p:txBody>
      </p:sp>
      <p:sp>
        <p:nvSpPr>
          <p:cNvPr id="10" name="Title 3"/>
          <p:cNvSpPr>
            <a:spLocks noGrp="1"/>
          </p:cNvSpPr>
          <p:nvPr>
            <p:ph type="ctrTitle"/>
          </p:nvPr>
        </p:nvSpPr>
        <p:spPr>
          <a:xfrm>
            <a:off x="381000" y="-294769"/>
            <a:ext cx="7772400" cy="1148209"/>
          </a:xfrm>
        </p:spPr>
        <p:txBody>
          <a:bodyPr>
            <a:noAutofit/>
          </a:bodyPr>
          <a:lstStyle/>
          <a:p>
            <a:pPr algn="just"/>
            <a:r>
              <a:rPr lang="en-US" sz="3600" b="1" smtClean="0">
                <a:solidFill>
                  <a:srgbClr val="66FF33"/>
                </a:solidFill>
                <a:latin typeface="Arial" pitchFamily="34" charset="0"/>
                <a:cs typeface="Arial" pitchFamily="34" charset="0"/>
              </a:rPr>
              <a:t>III/ NHẬN ĐỊNH TÌNH HÌNH KTX</a:t>
            </a:r>
            <a:endParaRPr lang="en-US" sz="3600">
              <a:solidFill>
                <a:srgbClr val="66FF33"/>
              </a:solidFill>
              <a:latin typeface="Arial" pitchFamily="34" charset="0"/>
              <a:cs typeface="Arial" pitchFamily="34" charset="0"/>
            </a:endParaRPr>
          </a:p>
        </p:txBody>
      </p:sp>
      <p:sp>
        <p:nvSpPr>
          <p:cNvPr id="11" name="Rectangle 10"/>
          <p:cNvSpPr/>
          <p:nvPr/>
        </p:nvSpPr>
        <p:spPr>
          <a:xfrm>
            <a:off x="381000" y="838200"/>
            <a:ext cx="8153194" cy="584775"/>
          </a:xfrm>
          <a:prstGeom prst="rect">
            <a:avLst/>
          </a:prstGeom>
        </p:spPr>
        <p:txBody>
          <a:bodyPr wrap="non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2" name="Rectangle 11"/>
          <p:cNvSpPr/>
          <p:nvPr/>
        </p:nvSpPr>
        <p:spPr>
          <a:xfrm>
            <a:off x="381000" y="1453455"/>
            <a:ext cx="8458200"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Tree>
    <p:extLst>
      <p:ext uri="{BB962C8B-B14F-4D97-AF65-F5344CB8AC3E}">
        <p14:creationId xmlns:p14="http://schemas.microsoft.com/office/powerpoint/2010/main" val="1612468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1000" y="2590800"/>
            <a:ext cx="8153400" cy="584775"/>
          </a:xfrm>
          <a:prstGeom prst="rect">
            <a:avLst/>
          </a:prstGeom>
        </p:spPr>
        <p:txBody>
          <a:bodyPr wrap="square">
            <a:spAutoFit/>
          </a:bodyPr>
          <a:lstStyle/>
          <a:p>
            <a:pPr lvl="0" algn="just"/>
            <a:r>
              <a:rPr lang="en-US" sz="3200" b="1" smtClean="0">
                <a:solidFill>
                  <a:srgbClr val="FFFF00"/>
                </a:solidFill>
                <a:latin typeface="Arial" pitchFamily="34" charset="0"/>
                <a:cs typeface="Arial" pitchFamily="34" charset="0"/>
              </a:rPr>
              <a:t>e</a:t>
            </a:r>
            <a:r>
              <a:rPr lang="en-US" sz="3200" b="1" u="sng" smtClean="0">
                <a:solidFill>
                  <a:srgbClr val="FFFF00"/>
                </a:solidFill>
                <a:latin typeface="Arial" pitchFamily="34" charset="0"/>
                <a:cs typeface="Arial" pitchFamily="34" charset="0"/>
              </a:rPr>
              <a:t>. Về đóng tiền phí KTX:</a:t>
            </a:r>
            <a:endParaRPr lang="en-US" sz="3200" b="1" u="sng">
              <a:solidFill>
                <a:srgbClr val="FFFF00"/>
              </a:solidFill>
              <a:latin typeface="Arial" pitchFamily="34" charset="0"/>
              <a:cs typeface="Arial" pitchFamily="34" charset="0"/>
            </a:endParaRPr>
          </a:p>
        </p:txBody>
      </p:sp>
      <p:sp>
        <p:nvSpPr>
          <p:cNvPr id="6" name="Rectangle 5"/>
          <p:cNvSpPr/>
          <p:nvPr/>
        </p:nvSpPr>
        <p:spPr>
          <a:xfrm>
            <a:off x="381000" y="3352800"/>
            <a:ext cx="8534400" cy="1077218"/>
          </a:xfrm>
          <a:prstGeom prst="rect">
            <a:avLst/>
          </a:prstGeom>
        </p:spPr>
        <p:txBody>
          <a:bodyPr wrap="square">
            <a:spAutoFit/>
          </a:bodyPr>
          <a:lstStyle/>
          <a:p>
            <a:pPr lvl="0" algn="just"/>
            <a:r>
              <a:rPr lang="en-US" sz="3200" b="1" smtClean="0">
                <a:latin typeface="Arial" pitchFamily="34" charset="0"/>
                <a:cs typeface="Arial" pitchFamily="34" charset="0"/>
              </a:rPr>
              <a:t>- </a:t>
            </a:r>
            <a:r>
              <a:rPr lang="en-US" sz="3200" b="1">
                <a:latin typeface="Arial" pitchFamily="34" charset="0"/>
                <a:cs typeface="Arial" pitchFamily="34" charset="0"/>
              </a:rPr>
              <a:t>HSSV phải đóng phí KTX đầy đủ và đúng thời gian </a:t>
            </a:r>
            <a:r>
              <a:rPr lang="en-US" sz="3200" b="1">
                <a:latin typeface="Arial" pitchFamily="34" charset="0"/>
                <a:cs typeface="Arial" pitchFamily="34" charset="0"/>
              </a:rPr>
              <a:t>quy </a:t>
            </a:r>
            <a:r>
              <a:rPr lang="en-US" sz="3200" b="1" smtClean="0">
                <a:latin typeface="Arial" pitchFamily="34" charset="0"/>
                <a:cs typeface="Arial" pitchFamily="34" charset="0"/>
              </a:rPr>
              <a:t>định.</a:t>
            </a:r>
            <a:endParaRPr lang="en-US" sz="3200" b="1">
              <a:latin typeface="Arial" pitchFamily="34" charset="0"/>
              <a:cs typeface="Arial" pitchFamily="34" charset="0"/>
            </a:endParaRPr>
          </a:p>
        </p:txBody>
      </p:sp>
      <p:sp>
        <p:nvSpPr>
          <p:cNvPr id="12" name="Title 3"/>
          <p:cNvSpPr>
            <a:spLocks noGrp="1"/>
          </p:cNvSpPr>
          <p:nvPr>
            <p:ph type="ctrTitle"/>
          </p:nvPr>
        </p:nvSpPr>
        <p:spPr>
          <a:xfrm>
            <a:off x="381000" y="-294769"/>
            <a:ext cx="7772400" cy="1148209"/>
          </a:xfrm>
        </p:spPr>
        <p:txBody>
          <a:bodyPr>
            <a:noAutofit/>
          </a:bodyPr>
          <a:lstStyle/>
          <a:p>
            <a:pPr algn="just"/>
            <a:r>
              <a:rPr lang="en-US" sz="3600" b="1" smtClean="0">
                <a:solidFill>
                  <a:srgbClr val="66FF33"/>
                </a:solidFill>
                <a:latin typeface="Arial" pitchFamily="34" charset="0"/>
                <a:cs typeface="Arial" pitchFamily="34" charset="0"/>
              </a:rPr>
              <a:t>III/ NHẬN ĐỊNH TÌNH HÌNH KTX</a:t>
            </a:r>
            <a:endParaRPr lang="en-US" sz="3600">
              <a:solidFill>
                <a:srgbClr val="66FF33"/>
              </a:solidFill>
              <a:latin typeface="Arial" pitchFamily="34" charset="0"/>
              <a:cs typeface="Arial" pitchFamily="34" charset="0"/>
            </a:endParaRPr>
          </a:p>
        </p:txBody>
      </p:sp>
      <p:sp>
        <p:nvSpPr>
          <p:cNvPr id="13" name="Rectangle 12"/>
          <p:cNvSpPr/>
          <p:nvPr/>
        </p:nvSpPr>
        <p:spPr>
          <a:xfrm>
            <a:off x="381000" y="838200"/>
            <a:ext cx="8153194" cy="584775"/>
          </a:xfrm>
          <a:prstGeom prst="rect">
            <a:avLst/>
          </a:prstGeom>
        </p:spPr>
        <p:txBody>
          <a:bodyPr wrap="non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4" name="Rectangle 13"/>
          <p:cNvSpPr/>
          <p:nvPr/>
        </p:nvSpPr>
        <p:spPr>
          <a:xfrm>
            <a:off x="381000" y="1453455"/>
            <a:ext cx="8458200"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Tree>
    <p:extLst>
      <p:ext uri="{BB962C8B-B14F-4D97-AF65-F5344CB8AC3E}">
        <p14:creationId xmlns:p14="http://schemas.microsoft.com/office/powerpoint/2010/main" val="558501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1000" y="2590800"/>
            <a:ext cx="8153400" cy="584775"/>
          </a:xfrm>
          <a:prstGeom prst="rect">
            <a:avLst/>
          </a:prstGeom>
        </p:spPr>
        <p:txBody>
          <a:bodyPr wrap="square">
            <a:spAutoFit/>
          </a:bodyPr>
          <a:lstStyle/>
          <a:p>
            <a:pPr lvl="0" algn="just"/>
            <a:r>
              <a:rPr lang="en-US" sz="3200" b="1" smtClean="0">
                <a:solidFill>
                  <a:srgbClr val="FFFF00"/>
                </a:solidFill>
                <a:latin typeface="Arial" pitchFamily="34" charset="0"/>
                <a:cs typeface="Arial" pitchFamily="34" charset="0"/>
              </a:rPr>
              <a:t>f</a:t>
            </a:r>
            <a:r>
              <a:rPr lang="en-US" sz="3200" b="1" u="sng" smtClean="0">
                <a:solidFill>
                  <a:srgbClr val="FFFF00"/>
                </a:solidFill>
                <a:latin typeface="Arial" pitchFamily="34" charset="0"/>
                <a:cs typeface="Arial" pitchFamily="34" charset="0"/>
              </a:rPr>
              <a:t>. Thực hiện nếp sống văn minh ở KTX:</a:t>
            </a:r>
            <a:endParaRPr lang="en-US" sz="3200" b="1" u="sng">
              <a:solidFill>
                <a:srgbClr val="FFFF00"/>
              </a:solidFill>
              <a:latin typeface="Arial" pitchFamily="34" charset="0"/>
              <a:cs typeface="Arial" pitchFamily="34" charset="0"/>
            </a:endParaRPr>
          </a:p>
        </p:txBody>
      </p:sp>
      <p:sp>
        <p:nvSpPr>
          <p:cNvPr id="6" name="Rectangle 5"/>
          <p:cNvSpPr/>
          <p:nvPr/>
        </p:nvSpPr>
        <p:spPr>
          <a:xfrm>
            <a:off x="381000" y="3352800"/>
            <a:ext cx="8534400" cy="954107"/>
          </a:xfrm>
          <a:prstGeom prst="rect">
            <a:avLst/>
          </a:prstGeom>
        </p:spPr>
        <p:txBody>
          <a:bodyPr wrap="square">
            <a:spAutoFit/>
          </a:bodyPr>
          <a:lstStyle/>
          <a:p>
            <a:pPr lvl="0" algn="just"/>
            <a:r>
              <a:rPr lang="en-US" sz="2800" b="1" smtClean="0">
                <a:latin typeface="Arial" pitchFamily="34" charset="0"/>
                <a:cs typeface="Arial" pitchFamily="34" charset="0"/>
              </a:rPr>
              <a:t>- </a:t>
            </a:r>
            <a:r>
              <a:rPr lang="en-US" sz="2800" b="1">
                <a:latin typeface="Arial" pitchFamily="34" charset="0"/>
                <a:cs typeface="Arial" pitchFamily="34" charset="0"/>
              </a:rPr>
              <a:t>HSSV phải lễ phép với cán bộ, giáo viên, nhân viên của nhà trường;</a:t>
            </a:r>
          </a:p>
        </p:txBody>
      </p:sp>
      <p:sp>
        <p:nvSpPr>
          <p:cNvPr id="7" name="Rectangle 6"/>
          <p:cNvSpPr/>
          <p:nvPr/>
        </p:nvSpPr>
        <p:spPr>
          <a:xfrm>
            <a:off x="381000" y="4343400"/>
            <a:ext cx="8534400" cy="954107"/>
          </a:xfrm>
          <a:prstGeom prst="rect">
            <a:avLst/>
          </a:prstGeom>
        </p:spPr>
        <p:txBody>
          <a:bodyPr wrap="square">
            <a:spAutoFit/>
          </a:bodyPr>
          <a:lstStyle/>
          <a:p>
            <a:pPr lvl="0" algn="just"/>
            <a:r>
              <a:rPr lang="en-US" sz="2800" b="1" smtClean="0">
                <a:latin typeface="Arial" pitchFamily="34" charset="0"/>
                <a:cs typeface="Arial" pitchFamily="34" charset="0"/>
              </a:rPr>
              <a:t>- Có </a:t>
            </a:r>
            <a:r>
              <a:rPr lang="en-US" sz="2800" b="1">
                <a:latin typeface="Arial" pitchFamily="34" charset="0"/>
                <a:cs typeface="Arial" pitchFamily="34" charset="0"/>
              </a:rPr>
              <a:t>thái độ giao tiếp, cư xử đúng, chuẩn mực đối với bạn </a:t>
            </a:r>
            <a:r>
              <a:rPr lang="en-US" sz="2800" b="1">
                <a:latin typeface="Arial" pitchFamily="34" charset="0"/>
                <a:cs typeface="Arial" pitchFamily="34" charset="0"/>
              </a:rPr>
              <a:t>bè</a:t>
            </a:r>
            <a:r>
              <a:rPr lang="en-US" sz="2800" b="1" smtClean="0">
                <a:latin typeface="Arial" pitchFamily="34" charset="0"/>
                <a:cs typeface="Arial" pitchFamily="34" charset="0"/>
              </a:rPr>
              <a:t>…;</a:t>
            </a:r>
            <a:endParaRPr lang="en-US" sz="2800" b="1">
              <a:latin typeface="Arial" pitchFamily="34" charset="0"/>
              <a:cs typeface="Arial" pitchFamily="34" charset="0"/>
            </a:endParaRPr>
          </a:p>
        </p:txBody>
      </p:sp>
      <p:sp>
        <p:nvSpPr>
          <p:cNvPr id="8" name="Rectangle 7"/>
          <p:cNvSpPr/>
          <p:nvPr/>
        </p:nvSpPr>
        <p:spPr>
          <a:xfrm>
            <a:off x="381000" y="5297507"/>
            <a:ext cx="8534400" cy="1384995"/>
          </a:xfrm>
          <a:prstGeom prst="rect">
            <a:avLst/>
          </a:prstGeom>
        </p:spPr>
        <p:txBody>
          <a:bodyPr wrap="square">
            <a:spAutoFit/>
          </a:bodyPr>
          <a:lstStyle/>
          <a:p>
            <a:pPr lvl="0" algn="just"/>
            <a:r>
              <a:rPr lang="en-US" sz="2800" b="1" smtClean="0">
                <a:latin typeface="Arial" pitchFamily="34" charset="0"/>
                <a:cs typeface="Arial" pitchFamily="34" charset="0"/>
              </a:rPr>
              <a:t>- Thực </a:t>
            </a:r>
            <a:r>
              <a:rPr lang="en-US" sz="2800" b="1">
                <a:latin typeface="Arial" pitchFamily="34" charset="0"/>
                <a:cs typeface="Arial" pitchFamily="34" charset="0"/>
              </a:rPr>
              <a:t>hiện trang phục lịch sự, gọn gàng </a:t>
            </a:r>
            <a:r>
              <a:rPr lang="en-US" sz="2800" b="1">
                <a:solidFill>
                  <a:srgbClr val="FFFF00"/>
                </a:solidFill>
                <a:latin typeface="Arial" pitchFamily="34" charset="0"/>
                <a:cs typeface="Arial" pitchFamily="34" charset="0"/>
              </a:rPr>
              <a:t>(Trong giờ làm hành chánh cấm tuyệt đối HSSV mặc quần ngắn đi lại trong khuôn viên nhà </a:t>
            </a:r>
            <a:r>
              <a:rPr lang="en-US" sz="2800" b="1">
                <a:solidFill>
                  <a:srgbClr val="FFFF00"/>
                </a:solidFill>
                <a:latin typeface="Arial" pitchFamily="34" charset="0"/>
                <a:cs typeface="Arial" pitchFamily="34" charset="0"/>
              </a:rPr>
              <a:t>trường</a:t>
            </a:r>
            <a:r>
              <a:rPr lang="en-US" sz="2800" b="1" smtClean="0">
                <a:solidFill>
                  <a:srgbClr val="FFFF00"/>
                </a:solidFill>
                <a:latin typeface="Arial" pitchFamily="34" charset="0"/>
                <a:cs typeface="Arial" pitchFamily="34" charset="0"/>
              </a:rPr>
              <a:t>)</a:t>
            </a:r>
            <a:r>
              <a:rPr lang="en-US" sz="2800" b="1" smtClean="0">
                <a:latin typeface="Arial" pitchFamily="34" charset="0"/>
                <a:cs typeface="Arial" pitchFamily="34" charset="0"/>
              </a:rPr>
              <a:t>.</a:t>
            </a:r>
            <a:endParaRPr lang="en-US" sz="2800" b="1">
              <a:latin typeface="Arial" pitchFamily="34" charset="0"/>
              <a:cs typeface="Arial" pitchFamily="34" charset="0"/>
            </a:endParaRPr>
          </a:p>
        </p:txBody>
      </p:sp>
      <p:sp>
        <p:nvSpPr>
          <p:cNvPr id="10" name="Title 3"/>
          <p:cNvSpPr>
            <a:spLocks noGrp="1"/>
          </p:cNvSpPr>
          <p:nvPr>
            <p:ph type="ctrTitle"/>
          </p:nvPr>
        </p:nvSpPr>
        <p:spPr>
          <a:xfrm>
            <a:off x="381000" y="-294769"/>
            <a:ext cx="7772400" cy="1148209"/>
          </a:xfrm>
        </p:spPr>
        <p:txBody>
          <a:bodyPr>
            <a:noAutofit/>
          </a:bodyPr>
          <a:lstStyle/>
          <a:p>
            <a:pPr algn="just"/>
            <a:r>
              <a:rPr lang="en-US" sz="3600" b="1" smtClean="0">
                <a:solidFill>
                  <a:srgbClr val="66FF33"/>
                </a:solidFill>
                <a:latin typeface="Arial" pitchFamily="34" charset="0"/>
                <a:cs typeface="Arial" pitchFamily="34" charset="0"/>
              </a:rPr>
              <a:t>III/ NHẬN ĐỊNH TÌNH HÌNH KTX</a:t>
            </a:r>
            <a:endParaRPr lang="en-US" sz="3600">
              <a:solidFill>
                <a:srgbClr val="66FF33"/>
              </a:solidFill>
              <a:latin typeface="Arial" pitchFamily="34" charset="0"/>
              <a:cs typeface="Arial" pitchFamily="34" charset="0"/>
            </a:endParaRPr>
          </a:p>
        </p:txBody>
      </p:sp>
      <p:sp>
        <p:nvSpPr>
          <p:cNvPr id="11" name="Rectangle 10"/>
          <p:cNvSpPr/>
          <p:nvPr/>
        </p:nvSpPr>
        <p:spPr>
          <a:xfrm>
            <a:off x="381000" y="838200"/>
            <a:ext cx="8153194" cy="584775"/>
          </a:xfrm>
          <a:prstGeom prst="rect">
            <a:avLst/>
          </a:prstGeom>
        </p:spPr>
        <p:txBody>
          <a:bodyPr wrap="non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2" name="Rectangle 11"/>
          <p:cNvSpPr/>
          <p:nvPr/>
        </p:nvSpPr>
        <p:spPr>
          <a:xfrm>
            <a:off x="381000" y="1453455"/>
            <a:ext cx="8458200"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Tree>
    <p:extLst>
      <p:ext uri="{BB962C8B-B14F-4D97-AF65-F5344CB8AC3E}">
        <p14:creationId xmlns:p14="http://schemas.microsoft.com/office/powerpoint/2010/main" val="1614047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57200" y="2819400"/>
            <a:ext cx="7772400" cy="1148209"/>
          </a:xfrm>
        </p:spPr>
        <p:txBody>
          <a:bodyPr>
            <a:noAutofit/>
          </a:bodyPr>
          <a:lstStyle/>
          <a:p>
            <a:pPr algn="just"/>
            <a:r>
              <a:rPr lang="en-US" sz="3600" b="1" smtClean="0">
                <a:solidFill>
                  <a:srgbClr val="66FF33"/>
                </a:solidFill>
                <a:latin typeface="Arial" pitchFamily="34" charset="0"/>
                <a:cs typeface="Arial" pitchFamily="34" charset="0"/>
              </a:rPr>
              <a:t>IV/ Ý KIẾN VÀ TÂM TƯ NGUYỆN VỌNG CỦA HSSV</a:t>
            </a:r>
            <a:endParaRPr lang="en-US" sz="3600">
              <a:solidFill>
                <a:srgbClr val="66FF33"/>
              </a:solidFill>
              <a:latin typeface="Arial" pitchFamily="34" charset="0"/>
              <a:cs typeface="Arial" pitchFamily="34" charset="0"/>
            </a:endParaRPr>
          </a:p>
        </p:txBody>
      </p:sp>
    </p:spTree>
    <p:extLst>
      <p:ext uri="{BB962C8B-B14F-4D97-AF65-F5344CB8AC3E}">
        <p14:creationId xmlns:p14="http://schemas.microsoft.com/office/powerpoint/2010/main" val="26680332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57200" y="2895600"/>
            <a:ext cx="7772400" cy="1148209"/>
          </a:xfrm>
        </p:spPr>
        <p:txBody>
          <a:bodyPr>
            <a:noAutofit/>
          </a:bodyPr>
          <a:lstStyle/>
          <a:p>
            <a:pPr algn="just"/>
            <a:r>
              <a:rPr lang="en-US" sz="3600" b="1" smtClean="0">
                <a:solidFill>
                  <a:srgbClr val="66FF33"/>
                </a:solidFill>
                <a:latin typeface="Arial" pitchFamily="34" charset="0"/>
                <a:cs typeface="Arial" pitchFamily="34" charset="0"/>
              </a:rPr>
              <a:t>V/ PHÁT BIỂU CỦA LÃNH ĐẠO NHÀ TRƯỜNG:</a:t>
            </a:r>
            <a:endParaRPr lang="en-US" sz="3600">
              <a:solidFill>
                <a:srgbClr val="66FF33"/>
              </a:solidFill>
              <a:latin typeface="Arial" pitchFamily="34" charset="0"/>
              <a:cs typeface="Arial" pitchFamily="34" charset="0"/>
            </a:endParaRPr>
          </a:p>
        </p:txBody>
      </p:sp>
    </p:spTree>
    <p:extLst>
      <p:ext uri="{BB962C8B-B14F-4D97-AF65-F5344CB8AC3E}">
        <p14:creationId xmlns:p14="http://schemas.microsoft.com/office/powerpoint/2010/main" val="343344305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81000" y="2895600"/>
            <a:ext cx="7772400" cy="1148209"/>
          </a:xfrm>
        </p:spPr>
        <p:txBody>
          <a:bodyPr>
            <a:noAutofit/>
          </a:bodyPr>
          <a:lstStyle/>
          <a:p>
            <a:pPr algn="just"/>
            <a:r>
              <a:rPr lang="en-US" sz="3600" b="1" smtClean="0">
                <a:solidFill>
                  <a:srgbClr val="66FF33"/>
                </a:solidFill>
                <a:latin typeface="Arial" pitchFamily="34" charset="0"/>
                <a:cs typeface="Arial" pitchFamily="34" charset="0"/>
              </a:rPr>
              <a:t>VI/ GIẢI ĐÁP THẮC MẮC CHO HSSV:</a:t>
            </a:r>
            <a:endParaRPr lang="en-US" sz="3600">
              <a:solidFill>
                <a:srgbClr val="66FF33"/>
              </a:solidFill>
              <a:latin typeface="Arial" pitchFamily="34" charset="0"/>
              <a:cs typeface="Arial" pitchFamily="34" charset="0"/>
            </a:endParaRPr>
          </a:p>
        </p:txBody>
      </p:sp>
    </p:spTree>
    <p:extLst>
      <p:ext uri="{BB962C8B-B14F-4D97-AF65-F5344CB8AC3E}">
        <p14:creationId xmlns:p14="http://schemas.microsoft.com/office/powerpoint/2010/main" val="398034701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57200" y="2362200"/>
            <a:ext cx="7772400" cy="1148209"/>
          </a:xfrm>
        </p:spPr>
        <p:txBody>
          <a:bodyPr>
            <a:noAutofit/>
          </a:bodyPr>
          <a:lstStyle/>
          <a:p>
            <a:pPr algn="just"/>
            <a:r>
              <a:rPr lang="en-US" sz="3600" b="1" smtClean="0">
                <a:solidFill>
                  <a:srgbClr val="66FF33"/>
                </a:solidFill>
                <a:effectLst>
                  <a:outerShdw blurRad="38100" dist="38100" dir="2700000" algn="tl">
                    <a:srgbClr val="000000">
                      <a:alpha val="43137"/>
                    </a:srgbClr>
                  </a:outerShdw>
                </a:effectLst>
                <a:latin typeface="Arial" pitchFamily="34" charset="0"/>
                <a:cs typeface="Arial" pitchFamily="34" charset="0"/>
              </a:rPr>
              <a:t>VII/ KẾT THÚC BUỔI HỌP</a:t>
            </a:r>
            <a:endParaRPr lang="en-US" sz="3600">
              <a:solidFill>
                <a:srgbClr val="66FF33"/>
              </a:solidFill>
              <a:effectLst>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100842057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4">
      <a:dk1>
        <a:sysClr val="windowText" lastClr="000000"/>
      </a:dk1>
      <a:lt1>
        <a:sysClr val="window" lastClr="FFFFFF"/>
      </a:lt1>
      <a:dk2>
        <a:srgbClr val="0055AB"/>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356</TotalTime>
  <Words>1547</Words>
  <Application>Microsoft Office PowerPoint</Application>
  <PresentationFormat>On-screen Show (4:3)</PresentationFormat>
  <Paragraphs>151</Paragraphs>
  <Slides>33</Slides>
  <Notes>28</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Flow</vt:lpstr>
      <vt:lpstr>CHƯƠNG TRÌNH HỌP TOÀN  THỂ HSSV LƯU TRÚ TẠI KTX VỚI LÃNG ĐẠO NHÀ TRƯỜNG  </vt:lpstr>
      <vt:lpstr>NỘI DUNG  </vt:lpstr>
      <vt:lpstr>I/ TUYÊN BỐ LÝ DO</vt:lpstr>
      <vt:lpstr>I/ TUYÊN BỐ LÝ DO</vt:lpstr>
      <vt:lpstr>II/ GIỚI THIỆU ĐẠI BIỂU</vt:lpstr>
      <vt:lpstr>III/ NHẬN ĐỊNH TÌNH HÌNH KTX</vt:lpstr>
      <vt:lpstr>III/ NHẬN ĐỊNH TÌNH HÌNH KTX</vt:lpstr>
      <vt:lpstr>MỘT SỐ HÌNH ẢNH VỆ SINH TẠI KTX</vt:lpstr>
      <vt:lpstr>MỘT SỐ HÌNH ẢNH VỆ SINH TẠI KTX</vt:lpstr>
      <vt:lpstr>MỘT SỐ HÌNH ẢNH VỆ SINH TẠI KTX</vt:lpstr>
      <vt:lpstr>MỘT SỐ HÌNH ẢNH VỆ SINH TẠI KTX</vt:lpstr>
      <vt:lpstr>MỘT SỐ HÌNH ẢNH VỆ SINH TẠI KTX</vt:lpstr>
      <vt:lpstr>MỘT SỐ HÌNH ẢNH VỆ SINH TẠI KTX</vt:lpstr>
      <vt:lpstr>MỘT SỐ HÌNH ẢNH VỆ SINH TẠI KTX</vt:lpstr>
      <vt:lpstr>MỘT SỐ HÌNH ẢNH VỆ SINH TẠI KTX</vt:lpstr>
      <vt:lpstr>MỘT SỐ HÌNH ẢNH VỆ SINH TẠI KTX</vt:lpstr>
      <vt:lpstr>III/ NHẬN ĐỊNH TÌNH HÌNH KTX</vt:lpstr>
      <vt:lpstr>III/ NHẬN ĐỊNH TÌNH HÌNH KTX</vt:lpstr>
      <vt:lpstr>PowerPoint Presentation</vt:lpstr>
      <vt:lpstr>III/ NHẬN ĐỊNH TÌNH HÌNH KTX</vt:lpstr>
      <vt:lpstr>PowerPoint Presentation</vt:lpstr>
      <vt:lpstr>PowerPoint Presentation</vt:lpstr>
      <vt:lpstr>III/ NHẬN ĐỊNH TÌNH HÌNH KTX</vt:lpstr>
      <vt:lpstr>III/ NHẬN ĐỊNH TÌNH HÌNH KTX</vt:lpstr>
      <vt:lpstr>III/ NHẬN ĐỊNH TÌNH HÌNH KTX</vt:lpstr>
      <vt:lpstr>III/ NHẬN ĐỊNH TÌNH HÌNH KTX</vt:lpstr>
      <vt:lpstr>III/ NHẬN ĐỊNH TÌNH HÌNH KTX</vt:lpstr>
      <vt:lpstr>III/ NHẬN ĐỊNH TÌNH HÌNH KTX</vt:lpstr>
      <vt:lpstr>III/ NHẬN ĐỊNH TÌNH HÌNH KTX</vt:lpstr>
      <vt:lpstr>IV/ Ý KIẾN VÀ TÂM TƯ NGUYỆN VỌNG CỦA HSSV</vt:lpstr>
      <vt:lpstr>V/ PHÁT BIỂU CỦA LÃNH ĐẠO NHÀ TRƯỜNG:</vt:lpstr>
      <vt:lpstr>VI/ GIẢI ĐÁP THẮC MẮC CHO HSSV:</vt:lpstr>
      <vt:lpstr>VII/ KẾT THÚC BUỔI HỌP</vt:lpstr>
    </vt:vector>
  </TitlesOfParts>
  <Company>114</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NỘI QUI KÝ TÚC XÁ</dc:title>
  <dc:creator>Thu truong Duc Long</dc:creator>
  <cp:lastModifiedBy>Thu truong Duc Long</cp:lastModifiedBy>
  <cp:revision>54</cp:revision>
  <dcterms:created xsi:type="dcterms:W3CDTF">2015-10-03T09:07:27Z</dcterms:created>
  <dcterms:modified xsi:type="dcterms:W3CDTF">2017-03-23T05:29:00Z</dcterms:modified>
</cp:coreProperties>
</file>